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8" r:id="rId4"/>
  </p:sldMasterIdLst>
  <p:notesMasterIdLst>
    <p:notesMasterId r:id="rId31"/>
  </p:notesMasterIdLst>
  <p:handoutMasterIdLst>
    <p:handoutMasterId r:id="rId32"/>
  </p:handoutMasterIdLst>
  <p:sldIdLst>
    <p:sldId id="256" r:id="rId5"/>
    <p:sldId id="257" r:id="rId6"/>
    <p:sldId id="265" r:id="rId7"/>
    <p:sldId id="320" r:id="rId8"/>
    <p:sldId id="270" r:id="rId9"/>
    <p:sldId id="276" r:id="rId10"/>
    <p:sldId id="271" r:id="rId11"/>
    <p:sldId id="308" r:id="rId12"/>
    <p:sldId id="291" r:id="rId13"/>
    <p:sldId id="302" r:id="rId14"/>
    <p:sldId id="279" r:id="rId15"/>
    <p:sldId id="303" r:id="rId16"/>
    <p:sldId id="325" r:id="rId17"/>
    <p:sldId id="330" r:id="rId18"/>
    <p:sldId id="331" r:id="rId19"/>
    <p:sldId id="261" r:id="rId20"/>
    <p:sldId id="309" r:id="rId21"/>
    <p:sldId id="272" r:id="rId22"/>
    <p:sldId id="337" r:id="rId23"/>
    <p:sldId id="336" r:id="rId24"/>
    <p:sldId id="329" r:id="rId25"/>
    <p:sldId id="332" r:id="rId26"/>
    <p:sldId id="328" r:id="rId27"/>
    <p:sldId id="335" r:id="rId28"/>
    <p:sldId id="333" r:id="rId29"/>
    <p:sldId id="334" r:id="rId30"/>
  </p:sldIdLst>
  <p:sldSz cx="12188825" cy="6858000"/>
  <p:notesSz cx="6858000" cy="9296400"/>
  <p:custDataLst>
    <p:tags r:id="rId3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mwo" initials="k" lastIdx="8" clrIdx="0"/>
  <p:cmAuthor id="1" name="Josiah Slifer" initials="J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72432"/>
    <a:srgbClr val="0075B0"/>
    <a:srgbClr val="7F7F7F"/>
    <a:srgbClr val="4D4F53"/>
    <a:srgbClr val="474747"/>
    <a:srgbClr val="5E5E5E"/>
    <a:srgbClr val="000000"/>
    <a:srgbClr val="E98300"/>
    <a:srgbClr val="525252"/>
    <a:srgbClr val="56565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42" autoAdjust="0"/>
    <p:restoredTop sz="64539" autoAdjust="0"/>
  </p:normalViewPr>
  <p:slideViewPr>
    <p:cSldViewPr snapToGrid="0">
      <p:cViewPr varScale="1">
        <p:scale>
          <a:sx n="46" d="100"/>
          <a:sy n="46" d="100"/>
        </p:scale>
        <p:origin x="-780" y="-90"/>
      </p:cViewPr>
      <p:guideLst>
        <p:guide orient="horz" pos="1554"/>
        <p:guide orient="horz" pos="2698"/>
        <p:guide orient="horz" pos="3497"/>
        <p:guide orient="horz" pos="1045"/>
        <p:guide orient="horz" pos="2160"/>
        <p:guide orient="horz" pos="3463"/>
        <p:guide orient="horz" pos="4256"/>
        <p:guide pos="3187"/>
        <p:guide pos="6397"/>
        <p:guide pos="7605"/>
        <p:guide pos="73"/>
        <p:guide pos="3988"/>
      </p:guideLst>
    </p:cSldViewPr>
  </p:slideViewPr>
  <p:outlineViewPr>
    <p:cViewPr>
      <p:scale>
        <a:sx n="33" d="100"/>
        <a:sy n="33" d="100"/>
      </p:scale>
      <p:origin x="0" y="222"/>
    </p:cViewPr>
  </p:outlineViewPr>
  <p:notesTextViewPr>
    <p:cViewPr>
      <p:scale>
        <a:sx n="100" d="100"/>
        <a:sy n="100" d="100"/>
      </p:scale>
      <p:origin x="0" y="0"/>
    </p:cViewPr>
  </p:notesTextViewPr>
  <p:sorterViewPr>
    <p:cViewPr>
      <p:scale>
        <a:sx n="70" d="100"/>
        <a:sy n="70" d="100"/>
      </p:scale>
      <p:origin x="0" y="1830"/>
    </p:cViewPr>
  </p:sorterViewPr>
  <p:notesViewPr>
    <p:cSldViewPr snapToGrid="0">
      <p:cViewPr>
        <p:scale>
          <a:sx n="80" d="100"/>
          <a:sy n="80" d="100"/>
        </p:scale>
        <p:origin x="-3588" y="-390"/>
      </p:cViewPr>
      <p:guideLst>
        <p:guide orient="horz" pos="2928"/>
        <p:guide pos="439"/>
        <p:guide pos="3895"/>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456810" cy="465138"/>
          </a:xfrm>
          <a:prstGeom prst="rect">
            <a:avLst/>
          </a:prstGeom>
        </p:spPr>
        <p:txBody>
          <a:bodyPr vert="horz" lIns="91440" tIns="45720" rIns="91440" bIns="45720" rtlCol="0" anchor="b" anchorCtr="0"/>
          <a:lstStyle>
            <a:lvl1pPr algn="r">
              <a:defRPr sz="1200"/>
            </a:lvl1pPr>
          </a:lstStyle>
          <a:p>
            <a:pPr>
              <a:defRPr/>
            </a:pPr>
            <a:fld id="{CCFC2C64-2605-4472-B08B-7B4E90370BB9}" type="datetimeFigureOut">
              <a:rPr lang="en-US"/>
              <a:pPr>
                <a:defRPr/>
              </a:pPr>
              <a:t>3/5/2012</a:t>
            </a:fld>
            <a:endParaRPr lang="en-US" dirty="0"/>
          </a:p>
        </p:txBody>
      </p:sp>
      <p:sp>
        <p:nvSpPr>
          <p:cNvPr id="5" name="Slide Number Placeholder 4"/>
          <p:cNvSpPr>
            <a:spLocks noGrp="1"/>
          </p:cNvSpPr>
          <p:nvPr>
            <p:ph type="sldNum" sz="quarter" idx="3"/>
          </p:nvPr>
        </p:nvSpPr>
        <p:spPr>
          <a:xfrm>
            <a:off x="3884613" y="8829675"/>
            <a:ext cx="2480561" cy="465138"/>
          </a:xfrm>
          <a:prstGeom prst="rect">
            <a:avLst/>
          </a:prstGeom>
        </p:spPr>
        <p:txBody>
          <a:bodyPr vert="horz" lIns="91440" tIns="45720" rIns="91440" bIns="45720" rtlCol="0" anchor="b"/>
          <a:lstStyle>
            <a:lvl1pPr algn="r">
              <a:defRPr sz="1200"/>
            </a:lvl1pPr>
          </a:lstStyle>
          <a:p>
            <a:pPr>
              <a:defRPr/>
            </a:pPr>
            <a:fld id="{DA2B143A-5707-4BEA-B276-9934CEA64645}" type="slidenum">
              <a:rPr lang="en-US"/>
              <a:pPr>
                <a:defRPr/>
              </a:pPr>
              <a:t>‹#›</a:t>
            </a:fld>
            <a:endParaRPr lang="en-US" dirty="0"/>
          </a:p>
        </p:txBody>
      </p:sp>
      <p:grpSp>
        <p:nvGrpSpPr>
          <p:cNvPr id="6" name="Group 68"/>
          <p:cNvGrpSpPr/>
          <p:nvPr/>
        </p:nvGrpSpPr>
        <p:grpSpPr>
          <a:xfrm>
            <a:off x="523876" y="59375"/>
            <a:ext cx="1138669" cy="450787"/>
            <a:chOff x="727075" y="755650"/>
            <a:chExt cx="1776413" cy="703263"/>
          </a:xfrm>
          <a:solidFill>
            <a:srgbClr val="4D4F53"/>
          </a:solidFill>
        </p:grpSpPr>
        <p:sp>
          <p:nvSpPr>
            <p:cNvPr id="7" name="Freeform 57"/>
            <p:cNvSpPr>
              <a:spLocks noEditPoints="1"/>
            </p:cNvSpPr>
            <p:nvPr/>
          </p:nvSpPr>
          <p:spPr bwMode="auto">
            <a:xfrm>
              <a:off x="2416175" y="925513"/>
              <a:ext cx="87313" cy="88900"/>
            </a:xfrm>
            <a:custGeom>
              <a:avLst/>
              <a:gdLst/>
              <a:ahLst/>
              <a:cxnLst>
                <a:cxn ang="0">
                  <a:pos x="17" y="0"/>
                </a:cxn>
                <a:cxn ang="0">
                  <a:pos x="0" y="16"/>
                </a:cxn>
                <a:cxn ang="0">
                  <a:pos x="17" y="33"/>
                </a:cxn>
                <a:cxn ang="0">
                  <a:pos x="33" y="16"/>
                </a:cxn>
                <a:cxn ang="0">
                  <a:pos x="33" y="16"/>
                </a:cxn>
                <a:cxn ang="0">
                  <a:pos x="17" y="0"/>
                </a:cxn>
                <a:cxn ang="0">
                  <a:pos x="17" y="31"/>
                </a:cxn>
                <a:cxn ang="0">
                  <a:pos x="2" y="16"/>
                </a:cxn>
                <a:cxn ang="0">
                  <a:pos x="17" y="2"/>
                </a:cxn>
                <a:cxn ang="0">
                  <a:pos x="31" y="16"/>
                </a:cxn>
                <a:cxn ang="0">
                  <a:pos x="17" y="31"/>
                </a:cxn>
              </a:cxnLst>
              <a:rect l="0" t="0" r="r" b="b"/>
              <a:pathLst>
                <a:path w="33" h="33">
                  <a:moveTo>
                    <a:pt x="17" y="0"/>
                  </a:moveTo>
                  <a:cubicBezTo>
                    <a:pt x="8" y="0"/>
                    <a:pt x="0" y="7"/>
                    <a:pt x="0" y="16"/>
                  </a:cubicBezTo>
                  <a:cubicBezTo>
                    <a:pt x="0" y="25"/>
                    <a:pt x="8" y="33"/>
                    <a:pt x="17" y="33"/>
                  </a:cubicBezTo>
                  <a:cubicBezTo>
                    <a:pt x="26" y="33"/>
                    <a:pt x="33" y="25"/>
                    <a:pt x="33" y="16"/>
                  </a:cubicBezTo>
                  <a:cubicBezTo>
                    <a:pt x="33" y="16"/>
                    <a:pt x="33" y="16"/>
                    <a:pt x="33" y="16"/>
                  </a:cubicBezTo>
                  <a:cubicBezTo>
                    <a:pt x="33" y="7"/>
                    <a:pt x="26" y="0"/>
                    <a:pt x="17" y="0"/>
                  </a:cubicBezTo>
                  <a:close/>
                  <a:moveTo>
                    <a:pt x="17" y="31"/>
                  </a:moveTo>
                  <a:cubicBezTo>
                    <a:pt x="9" y="31"/>
                    <a:pt x="2" y="24"/>
                    <a:pt x="2" y="16"/>
                  </a:cubicBezTo>
                  <a:cubicBezTo>
                    <a:pt x="2" y="8"/>
                    <a:pt x="9" y="2"/>
                    <a:pt x="17" y="2"/>
                  </a:cubicBezTo>
                  <a:cubicBezTo>
                    <a:pt x="25" y="2"/>
                    <a:pt x="31" y="8"/>
                    <a:pt x="31" y="16"/>
                  </a:cubicBezTo>
                  <a:cubicBezTo>
                    <a:pt x="31" y="24"/>
                    <a:pt x="25" y="31"/>
                    <a:pt x="17" y="31"/>
                  </a:cubicBezTo>
                  <a:close/>
                </a:path>
              </a:pathLst>
            </a:custGeom>
            <a:grpFill/>
            <a:ln w="9525">
              <a:noFill/>
              <a:round/>
              <a:headEnd/>
              <a:tailEnd/>
            </a:ln>
          </p:spPr>
          <p:txBody>
            <a:bodyPr/>
            <a:lstStyle/>
            <a:p>
              <a:pPr>
                <a:defRPr/>
              </a:pPr>
              <a:endParaRPr lang="en-US" dirty="0"/>
            </a:p>
          </p:txBody>
        </p:sp>
        <p:sp>
          <p:nvSpPr>
            <p:cNvPr id="8" name="Freeform 58"/>
            <p:cNvSpPr>
              <a:spLocks noEditPoints="1"/>
            </p:cNvSpPr>
            <p:nvPr/>
          </p:nvSpPr>
          <p:spPr bwMode="auto">
            <a:xfrm>
              <a:off x="2443163" y="944563"/>
              <a:ext cx="36513" cy="47625"/>
            </a:xfrm>
            <a:custGeom>
              <a:avLst/>
              <a:gdLst/>
              <a:ahLst/>
              <a:cxnLst>
                <a:cxn ang="0">
                  <a:pos x="14" y="5"/>
                </a:cxn>
                <a:cxn ang="0">
                  <a:pos x="6" y="0"/>
                </a:cxn>
                <a:cxn ang="0">
                  <a:pos x="0" y="0"/>
                </a:cxn>
                <a:cxn ang="0">
                  <a:pos x="0" y="18"/>
                </a:cxn>
                <a:cxn ang="0">
                  <a:pos x="3" y="18"/>
                </a:cxn>
                <a:cxn ang="0">
                  <a:pos x="3" y="11"/>
                </a:cxn>
                <a:cxn ang="0">
                  <a:pos x="6" y="11"/>
                </a:cxn>
                <a:cxn ang="0">
                  <a:pos x="11" y="16"/>
                </a:cxn>
                <a:cxn ang="0">
                  <a:pos x="11" y="18"/>
                </a:cxn>
                <a:cxn ang="0">
                  <a:pos x="14" y="18"/>
                </a:cxn>
                <a:cxn ang="0">
                  <a:pos x="14" y="15"/>
                </a:cxn>
                <a:cxn ang="0">
                  <a:pos x="10" y="10"/>
                </a:cxn>
                <a:cxn ang="0">
                  <a:pos x="14" y="5"/>
                </a:cxn>
                <a:cxn ang="0">
                  <a:pos x="6" y="9"/>
                </a:cxn>
                <a:cxn ang="0">
                  <a:pos x="3" y="9"/>
                </a:cxn>
                <a:cxn ang="0">
                  <a:pos x="3" y="2"/>
                </a:cxn>
                <a:cxn ang="0">
                  <a:pos x="6" y="2"/>
                </a:cxn>
                <a:cxn ang="0">
                  <a:pos x="11" y="5"/>
                </a:cxn>
                <a:cxn ang="0">
                  <a:pos x="6" y="9"/>
                </a:cxn>
              </a:cxnLst>
              <a:rect l="0" t="0" r="r" b="b"/>
              <a:pathLst>
                <a:path w="14" h="18">
                  <a:moveTo>
                    <a:pt x="14" y="5"/>
                  </a:moveTo>
                  <a:cubicBezTo>
                    <a:pt x="14" y="1"/>
                    <a:pt x="10" y="0"/>
                    <a:pt x="6" y="0"/>
                  </a:cubicBezTo>
                  <a:cubicBezTo>
                    <a:pt x="0" y="0"/>
                    <a:pt x="0" y="0"/>
                    <a:pt x="0" y="0"/>
                  </a:cubicBezTo>
                  <a:cubicBezTo>
                    <a:pt x="0" y="18"/>
                    <a:pt x="0" y="18"/>
                    <a:pt x="0" y="18"/>
                  </a:cubicBezTo>
                  <a:cubicBezTo>
                    <a:pt x="3" y="18"/>
                    <a:pt x="3" y="18"/>
                    <a:pt x="3" y="18"/>
                  </a:cubicBezTo>
                  <a:cubicBezTo>
                    <a:pt x="3" y="11"/>
                    <a:pt x="3" y="11"/>
                    <a:pt x="3" y="11"/>
                  </a:cubicBezTo>
                  <a:cubicBezTo>
                    <a:pt x="6" y="11"/>
                    <a:pt x="6" y="11"/>
                    <a:pt x="6" y="11"/>
                  </a:cubicBezTo>
                  <a:cubicBezTo>
                    <a:pt x="10" y="11"/>
                    <a:pt x="11" y="12"/>
                    <a:pt x="11" y="16"/>
                  </a:cubicBezTo>
                  <a:cubicBezTo>
                    <a:pt x="11" y="17"/>
                    <a:pt x="11" y="18"/>
                    <a:pt x="11" y="18"/>
                  </a:cubicBezTo>
                  <a:cubicBezTo>
                    <a:pt x="14" y="18"/>
                    <a:pt x="14" y="18"/>
                    <a:pt x="14" y="18"/>
                  </a:cubicBezTo>
                  <a:cubicBezTo>
                    <a:pt x="14" y="18"/>
                    <a:pt x="14" y="17"/>
                    <a:pt x="14" y="15"/>
                  </a:cubicBezTo>
                  <a:cubicBezTo>
                    <a:pt x="14" y="12"/>
                    <a:pt x="12" y="10"/>
                    <a:pt x="10" y="10"/>
                  </a:cubicBezTo>
                  <a:cubicBezTo>
                    <a:pt x="12" y="9"/>
                    <a:pt x="14" y="8"/>
                    <a:pt x="14" y="5"/>
                  </a:cubicBezTo>
                  <a:close/>
                  <a:moveTo>
                    <a:pt x="6" y="9"/>
                  </a:moveTo>
                  <a:cubicBezTo>
                    <a:pt x="3" y="9"/>
                    <a:pt x="3" y="9"/>
                    <a:pt x="3" y="9"/>
                  </a:cubicBezTo>
                  <a:cubicBezTo>
                    <a:pt x="3" y="2"/>
                    <a:pt x="3" y="2"/>
                    <a:pt x="3" y="2"/>
                  </a:cubicBezTo>
                  <a:cubicBezTo>
                    <a:pt x="6" y="2"/>
                    <a:pt x="6" y="2"/>
                    <a:pt x="6" y="2"/>
                  </a:cubicBezTo>
                  <a:cubicBezTo>
                    <a:pt x="9" y="2"/>
                    <a:pt x="11" y="3"/>
                    <a:pt x="11" y="5"/>
                  </a:cubicBezTo>
                  <a:cubicBezTo>
                    <a:pt x="11" y="8"/>
                    <a:pt x="9" y="9"/>
                    <a:pt x="6" y="9"/>
                  </a:cubicBezTo>
                  <a:close/>
                </a:path>
              </a:pathLst>
            </a:custGeom>
            <a:grpFill/>
            <a:ln w="9525">
              <a:noFill/>
              <a:round/>
              <a:headEnd/>
              <a:tailEnd/>
            </a:ln>
          </p:spPr>
          <p:txBody>
            <a:bodyPr/>
            <a:lstStyle/>
            <a:p>
              <a:pPr>
                <a:defRPr/>
              </a:pPr>
              <a:endParaRPr lang="en-US" dirty="0"/>
            </a:p>
          </p:txBody>
        </p:sp>
        <p:sp>
          <p:nvSpPr>
            <p:cNvPr id="9" name="Freeform 59"/>
            <p:cNvSpPr>
              <a:spLocks/>
            </p:cNvSpPr>
            <p:nvPr/>
          </p:nvSpPr>
          <p:spPr bwMode="auto">
            <a:xfrm>
              <a:off x="1227138" y="925513"/>
              <a:ext cx="276225" cy="366713"/>
            </a:xfrm>
            <a:custGeom>
              <a:avLst/>
              <a:gdLst/>
              <a:ahLst/>
              <a:cxnLst>
                <a:cxn ang="0">
                  <a:pos x="52" y="231"/>
                </a:cxn>
                <a:cxn ang="0">
                  <a:pos x="121" y="231"/>
                </a:cxn>
                <a:cxn ang="0">
                  <a:pos x="121" y="61"/>
                </a:cxn>
                <a:cxn ang="0">
                  <a:pos x="174" y="61"/>
                </a:cxn>
                <a:cxn ang="0">
                  <a:pos x="174" y="0"/>
                </a:cxn>
                <a:cxn ang="0">
                  <a:pos x="0" y="0"/>
                </a:cxn>
                <a:cxn ang="0">
                  <a:pos x="0" y="61"/>
                </a:cxn>
                <a:cxn ang="0">
                  <a:pos x="52" y="61"/>
                </a:cxn>
                <a:cxn ang="0">
                  <a:pos x="52" y="231"/>
                </a:cxn>
              </a:cxnLst>
              <a:rect l="0" t="0" r="r" b="b"/>
              <a:pathLst>
                <a:path w="174" h="231">
                  <a:moveTo>
                    <a:pt x="52" y="231"/>
                  </a:moveTo>
                  <a:lnTo>
                    <a:pt x="121" y="231"/>
                  </a:lnTo>
                  <a:lnTo>
                    <a:pt x="121" y="61"/>
                  </a:lnTo>
                  <a:lnTo>
                    <a:pt x="174" y="61"/>
                  </a:lnTo>
                  <a:lnTo>
                    <a:pt x="174" y="0"/>
                  </a:lnTo>
                  <a:lnTo>
                    <a:pt x="0" y="0"/>
                  </a:lnTo>
                  <a:lnTo>
                    <a:pt x="0" y="61"/>
                  </a:lnTo>
                  <a:lnTo>
                    <a:pt x="52" y="61"/>
                  </a:lnTo>
                  <a:lnTo>
                    <a:pt x="52" y="231"/>
                  </a:lnTo>
                  <a:close/>
                </a:path>
              </a:pathLst>
            </a:custGeom>
            <a:grpFill/>
            <a:ln w="9525">
              <a:noFill/>
              <a:round/>
              <a:headEnd/>
              <a:tailEnd/>
            </a:ln>
          </p:spPr>
          <p:txBody>
            <a:bodyPr/>
            <a:lstStyle/>
            <a:p>
              <a:pPr>
                <a:defRPr/>
              </a:pPr>
              <a:endParaRPr lang="en-US" dirty="0"/>
            </a:p>
          </p:txBody>
        </p:sp>
        <p:sp>
          <p:nvSpPr>
            <p:cNvPr id="10" name="Rectangle 60"/>
            <p:cNvSpPr>
              <a:spLocks noChangeArrowheads="1"/>
            </p:cNvSpPr>
            <p:nvPr/>
          </p:nvSpPr>
          <p:spPr bwMode="auto">
            <a:xfrm>
              <a:off x="1876425" y="925513"/>
              <a:ext cx="107950" cy="366713"/>
            </a:xfrm>
            <a:prstGeom prst="rect">
              <a:avLst/>
            </a:prstGeom>
            <a:grpFill/>
            <a:ln w="9525">
              <a:noFill/>
              <a:miter lim="800000"/>
              <a:headEnd/>
              <a:tailEnd/>
            </a:ln>
          </p:spPr>
          <p:txBody>
            <a:bodyPr/>
            <a:lstStyle/>
            <a:p>
              <a:pPr>
                <a:defRPr/>
              </a:pPr>
              <a:endParaRPr lang="en-US" dirty="0"/>
            </a:p>
          </p:txBody>
        </p:sp>
        <p:sp>
          <p:nvSpPr>
            <p:cNvPr id="11" name="Freeform 61"/>
            <p:cNvSpPr>
              <a:spLocks/>
            </p:cNvSpPr>
            <p:nvPr/>
          </p:nvSpPr>
          <p:spPr bwMode="auto">
            <a:xfrm>
              <a:off x="2001838" y="925513"/>
              <a:ext cx="401638" cy="366713"/>
            </a:xfrm>
            <a:custGeom>
              <a:avLst/>
              <a:gdLst/>
              <a:ahLst/>
              <a:cxnLst>
                <a:cxn ang="0">
                  <a:pos x="83" y="231"/>
                </a:cxn>
                <a:cxn ang="0">
                  <a:pos x="132" y="164"/>
                </a:cxn>
                <a:cxn ang="0">
                  <a:pos x="170" y="231"/>
                </a:cxn>
                <a:cxn ang="0">
                  <a:pos x="253" y="231"/>
                </a:cxn>
                <a:cxn ang="0">
                  <a:pos x="172" y="106"/>
                </a:cxn>
                <a:cxn ang="0">
                  <a:pos x="249" y="0"/>
                </a:cxn>
                <a:cxn ang="0">
                  <a:pos x="164" y="0"/>
                </a:cxn>
                <a:cxn ang="0">
                  <a:pos x="132" y="49"/>
                </a:cxn>
                <a:cxn ang="0">
                  <a:pos x="105" y="0"/>
                </a:cxn>
                <a:cxn ang="0">
                  <a:pos x="21" y="0"/>
                </a:cxn>
                <a:cxn ang="0">
                  <a:pos x="92" y="106"/>
                </a:cxn>
                <a:cxn ang="0">
                  <a:pos x="0" y="231"/>
                </a:cxn>
                <a:cxn ang="0">
                  <a:pos x="83" y="231"/>
                </a:cxn>
              </a:cxnLst>
              <a:rect l="0" t="0" r="r" b="b"/>
              <a:pathLst>
                <a:path w="253" h="231">
                  <a:moveTo>
                    <a:pt x="83" y="231"/>
                  </a:moveTo>
                  <a:lnTo>
                    <a:pt x="132" y="164"/>
                  </a:lnTo>
                  <a:lnTo>
                    <a:pt x="170" y="231"/>
                  </a:lnTo>
                  <a:lnTo>
                    <a:pt x="253" y="231"/>
                  </a:lnTo>
                  <a:lnTo>
                    <a:pt x="172" y="106"/>
                  </a:lnTo>
                  <a:lnTo>
                    <a:pt x="249" y="0"/>
                  </a:lnTo>
                  <a:lnTo>
                    <a:pt x="164" y="0"/>
                  </a:lnTo>
                  <a:lnTo>
                    <a:pt x="132" y="49"/>
                  </a:lnTo>
                  <a:lnTo>
                    <a:pt x="105" y="0"/>
                  </a:lnTo>
                  <a:lnTo>
                    <a:pt x="21" y="0"/>
                  </a:lnTo>
                  <a:lnTo>
                    <a:pt x="92" y="106"/>
                  </a:lnTo>
                  <a:lnTo>
                    <a:pt x="0" y="231"/>
                  </a:lnTo>
                  <a:lnTo>
                    <a:pt x="83" y="231"/>
                  </a:lnTo>
                  <a:close/>
                </a:path>
              </a:pathLst>
            </a:custGeom>
            <a:grpFill/>
            <a:ln w="9525">
              <a:noFill/>
              <a:round/>
              <a:headEnd/>
              <a:tailEnd/>
            </a:ln>
          </p:spPr>
          <p:txBody>
            <a:bodyPr/>
            <a:lstStyle/>
            <a:p>
              <a:pPr>
                <a:defRPr/>
              </a:pPr>
              <a:endParaRPr lang="en-US" dirty="0"/>
            </a:p>
          </p:txBody>
        </p:sp>
        <p:sp>
          <p:nvSpPr>
            <p:cNvPr id="12" name="Rectangle 62"/>
            <p:cNvSpPr>
              <a:spLocks noChangeArrowheads="1"/>
            </p:cNvSpPr>
            <p:nvPr/>
          </p:nvSpPr>
          <p:spPr bwMode="auto">
            <a:xfrm>
              <a:off x="1089025" y="925513"/>
              <a:ext cx="109538" cy="366713"/>
            </a:xfrm>
            <a:prstGeom prst="rect">
              <a:avLst/>
            </a:prstGeom>
            <a:grpFill/>
            <a:ln w="9525">
              <a:noFill/>
              <a:miter lim="800000"/>
              <a:headEnd/>
              <a:tailEnd/>
            </a:ln>
          </p:spPr>
          <p:txBody>
            <a:bodyPr/>
            <a:lstStyle/>
            <a:p>
              <a:pPr>
                <a:defRPr/>
              </a:pPr>
              <a:endParaRPr lang="en-US" dirty="0"/>
            </a:p>
          </p:txBody>
        </p:sp>
        <p:sp>
          <p:nvSpPr>
            <p:cNvPr id="13" name="Freeform 63"/>
            <p:cNvSpPr>
              <a:spLocks/>
            </p:cNvSpPr>
            <p:nvPr/>
          </p:nvSpPr>
          <p:spPr bwMode="auto">
            <a:xfrm>
              <a:off x="727075" y="917575"/>
              <a:ext cx="327025" cy="382588"/>
            </a:xfrm>
            <a:custGeom>
              <a:avLst/>
              <a:gdLst/>
              <a:ahLst/>
              <a:cxnLst>
                <a:cxn ang="0">
                  <a:pos x="72" y="143"/>
                </a:cxn>
                <a:cxn ang="0">
                  <a:pos x="123" y="121"/>
                </a:cxn>
                <a:cxn ang="0">
                  <a:pos x="102" y="86"/>
                </a:cxn>
                <a:cxn ang="0">
                  <a:pos x="72" y="103"/>
                </a:cxn>
                <a:cxn ang="0">
                  <a:pos x="42" y="71"/>
                </a:cxn>
                <a:cxn ang="0">
                  <a:pos x="72" y="40"/>
                </a:cxn>
                <a:cxn ang="0">
                  <a:pos x="102" y="57"/>
                </a:cxn>
                <a:cxn ang="0">
                  <a:pos x="123" y="22"/>
                </a:cxn>
                <a:cxn ang="0">
                  <a:pos x="72" y="0"/>
                </a:cxn>
                <a:cxn ang="0">
                  <a:pos x="0" y="71"/>
                </a:cxn>
                <a:cxn ang="0">
                  <a:pos x="0" y="72"/>
                </a:cxn>
                <a:cxn ang="0">
                  <a:pos x="72" y="143"/>
                </a:cxn>
              </a:cxnLst>
              <a:rect l="0" t="0" r="r" b="b"/>
              <a:pathLst>
                <a:path w="123" h="143">
                  <a:moveTo>
                    <a:pt x="72" y="143"/>
                  </a:moveTo>
                  <a:cubicBezTo>
                    <a:pt x="92" y="143"/>
                    <a:pt x="110" y="135"/>
                    <a:pt x="123" y="121"/>
                  </a:cubicBezTo>
                  <a:cubicBezTo>
                    <a:pt x="102" y="86"/>
                    <a:pt x="102" y="86"/>
                    <a:pt x="102" y="86"/>
                  </a:cubicBezTo>
                  <a:cubicBezTo>
                    <a:pt x="96" y="96"/>
                    <a:pt x="84" y="103"/>
                    <a:pt x="72" y="103"/>
                  </a:cubicBezTo>
                  <a:cubicBezTo>
                    <a:pt x="54" y="103"/>
                    <a:pt x="42" y="89"/>
                    <a:pt x="42" y="71"/>
                  </a:cubicBezTo>
                  <a:cubicBezTo>
                    <a:pt x="42" y="54"/>
                    <a:pt x="54" y="40"/>
                    <a:pt x="72" y="40"/>
                  </a:cubicBezTo>
                  <a:cubicBezTo>
                    <a:pt x="84" y="40"/>
                    <a:pt x="96" y="47"/>
                    <a:pt x="102" y="57"/>
                  </a:cubicBezTo>
                  <a:cubicBezTo>
                    <a:pt x="123" y="22"/>
                    <a:pt x="123" y="22"/>
                    <a:pt x="123" y="22"/>
                  </a:cubicBezTo>
                  <a:cubicBezTo>
                    <a:pt x="110" y="8"/>
                    <a:pt x="92" y="0"/>
                    <a:pt x="72" y="0"/>
                  </a:cubicBezTo>
                  <a:cubicBezTo>
                    <a:pt x="32" y="0"/>
                    <a:pt x="0" y="32"/>
                    <a:pt x="0" y="71"/>
                  </a:cubicBezTo>
                  <a:cubicBezTo>
                    <a:pt x="0" y="72"/>
                    <a:pt x="0" y="72"/>
                    <a:pt x="0" y="72"/>
                  </a:cubicBezTo>
                  <a:cubicBezTo>
                    <a:pt x="0" y="111"/>
                    <a:pt x="32" y="143"/>
                    <a:pt x="72" y="143"/>
                  </a:cubicBezTo>
                  <a:close/>
                </a:path>
              </a:pathLst>
            </a:custGeom>
            <a:grpFill/>
            <a:ln w="9525">
              <a:noFill/>
              <a:round/>
              <a:headEnd/>
              <a:tailEnd/>
            </a:ln>
          </p:spPr>
          <p:txBody>
            <a:bodyPr/>
            <a:lstStyle/>
            <a:p>
              <a:pPr>
                <a:defRPr/>
              </a:pPr>
              <a:endParaRPr lang="en-US" dirty="0"/>
            </a:p>
          </p:txBody>
        </p:sp>
        <p:sp>
          <p:nvSpPr>
            <p:cNvPr id="14" name="Freeform 64"/>
            <p:cNvSpPr>
              <a:spLocks noEditPoints="1"/>
            </p:cNvSpPr>
            <p:nvPr/>
          </p:nvSpPr>
          <p:spPr bwMode="auto">
            <a:xfrm>
              <a:off x="1533525" y="925513"/>
              <a:ext cx="315913" cy="366713"/>
            </a:xfrm>
            <a:custGeom>
              <a:avLst/>
              <a:gdLst/>
              <a:ahLst/>
              <a:cxnLst>
                <a:cxn ang="0">
                  <a:pos x="41" y="96"/>
                </a:cxn>
                <a:cxn ang="0">
                  <a:pos x="67" y="137"/>
                </a:cxn>
                <a:cxn ang="0">
                  <a:pos x="119" y="137"/>
                </a:cxn>
                <a:cxn ang="0">
                  <a:pos x="77" y="82"/>
                </a:cxn>
                <a:cxn ang="0">
                  <a:pos x="102" y="43"/>
                </a:cxn>
                <a:cxn ang="0">
                  <a:pos x="91" y="13"/>
                </a:cxn>
                <a:cxn ang="0">
                  <a:pos x="54" y="0"/>
                </a:cxn>
                <a:cxn ang="0">
                  <a:pos x="0" y="0"/>
                </a:cxn>
                <a:cxn ang="0">
                  <a:pos x="0" y="137"/>
                </a:cxn>
                <a:cxn ang="0">
                  <a:pos x="41" y="137"/>
                </a:cxn>
                <a:cxn ang="0">
                  <a:pos x="41" y="96"/>
                </a:cxn>
                <a:cxn ang="0">
                  <a:pos x="41" y="29"/>
                </a:cxn>
                <a:cxn ang="0">
                  <a:pos x="62" y="35"/>
                </a:cxn>
                <a:cxn ang="0">
                  <a:pos x="66" y="46"/>
                </a:cxn>
                <a:cxn ang="0">
                  <a:pos x="41" y="62"/>
                </a:cxn>
                <a:cxn ang="0">
                  <a:pos x="41" y="29"/>
                </a:cxn>
              </a:cxnLst>
              <a:rect l="0" t="0" r="r" b="b"/>
              <a:pathLst>
                <a:path w="119" h="137">
                  <a:moveTo>
                    <a:pt x="41" y="96"/>
                  </a:moveTo>
                  <a:cubicBezTo>
                    <a:pt x="67" y="137"/>
                    <a:pt x="67" y="137"/>
                    <a:pt x="67" y="137"/>
                  </a:cubicBezTo>
                  <a:cubicBezTo>
                    <a:pt x="119" y="137"/>
                    <a:pt x="119" y="137"/>
                    <a:pt x="119" y="137"/>
                  </a:cubicBezTo>
                  <a:cubicBezTo>
                    <a:pt x="77" y="82"/>
                    <a:pt x="77" y="82"/>
                    <a:pt x="77" y="82"/>
                  </a:cubicBezTo>
                  <a:cubicBezTo>
                    <a:pt x="92" y="77"/>
                    <a:pt x="102" y="62"/>
                    <a:pt x="102" y="43"/>
                  </a:cubicBezTo>
                  <a:cubicBezTo>
                    <a:pt x="102" y="31"/>
                    <a:pt x="99" y="20"/>
                    <a:pt x="91" y="13"/>
                  </a:cubicBezTo>
                  <a:cubicBezTo>
                    <a:pt x="82" y="4"/>
                    <a:pt x="70" y="0"/>
                    <a:pt x="54" y="0"/>
                  </a:cubicBezTo>
                  <a:cubicBezTo>
                    <a:pt x="0" y="0"/>
                    <a:pt x="0" y="0"/>
                    <a:pt x="0" y="0"/>
                  </a:cubicBezTo>
                  <a:cubicBezTo>
                    <a:pt x="0" y="137"/>
                    <a:pt x="0" y="137"/>
                    <a:pt x="0" y="137"/>
                  </a:cubicBezTo>
                  <a:cubicBezTo>
                    <a:pt x="41" y="137"/>
                    <a:pt x="41" y="137"/>
                    <a:pt x="41" y="137"/>
                  </a:cubicBezTo>
                  <a:lnTo>
                    <a:pt x="41" y="96"/>
                  </a:lnTo>
                  <a:close/>
                  <a:moveTo>
                    <a:pt x="41" y="29"/>
                  </a:moveTo>
                  <a:cubicBezTo>
                    <a:pt x="48" y="29"/>
                    <a:pt x="57" y="30"/>
                    <a:pt x="62" y="35"/>
                  </a:cubicBezTo>
                  <a:cubicBezTo>
                    <a:pt x="64" y="37"/>
                    <a:pt x="66" y="41"/>
                    <a:pt x="66" y="46"/>
                  </a:cubicBezTo>
                  <a:cubicBezTo>
                    <a:pt x="66" y="57"/>
                    <a:pt x="58" y="61"/>
                    <a:pt x="41" y="62"/>
                  </a:cubicBezTo>
                  <a:lnTo>
                    <a:pt x="41" y="29"/>
                  </a:lnTo>
                  <a:close/>
                </a:path>
              </a:pathLst>
            </a:custGeom>
            <a:grpFill/>
            <a:ln w="9525">
              <a:noFill/>
              <a:round/>
              <a:headEnd/>
              <a:tailEnd/>
            </a:ln>
          </p:spPr>
          <p:txBody>
            <a:bodyPr/>
            <a:lstStyle/>
            <a:p>
              <a:pPr>
                <a:defRPr/>
              </a:pPr>
              <a:endParaRPr lang="en-US" dirty="0"/>
            </a:p>
          </p:txBody>
        </p:sp>
        <p:sp>
          <p:nvSpPr>
            <p:cNvPr id="15" name="Oval 65"/>
            <p:cNvSpPr>
              <a:spLocks noChangeArrowheads="1"/>
            </p:cNvSpPr>
            <p:nvPr/>
          </p:nvSpPr>
          <p:spPr bwMode="auto">
            <a:xfrm>
              <a:off x="1074738" y="755650"/>
              <a:ext cx="136525" cy="139700"/>
            </a:xfrm>
            <a:prstGeom prst="ellipse">
              <a:avLst/>
            </a:prstGeom>
            <a:grpFill/>
            <a:ln w="9525">
              <a:noFill/>
              <a:round/>
              <a:headEnd/>
              <a:tailEnd/>
            </a:ln>
          </p:spPr>
          <p:txBody>
            <a:bodyPr/>
            <a:lstStyle/>
            <a:p>
              <a:pPr>
                <a:defRPr/>
              </a:pPr>
              <a:endParaRPr lang="en-US" dirty="0"/>
            </a:p>
          </p:txBody>
        </p:sp>
        <p:sp>
          <p:nvSpPr>
            <p:cNvPr id="16" name="Oval 66"/>
            <p:cNvSpPr>
              <a:spLocks noChangeArrowheads="1"/>
            </p:cNvSpPr>
            <p:nvPr/>
          </p:nvSpPr>
          <p:spPr bwMode="auto">
            <a:xfrm>
              <a:off x="1860550" y="1322388"/>
              <a:ext cx="138113" cy="136525"/>
            </a:xfrm>
            <a:prstGeom prst="ellipse">
              <a:avLst/>
            </a:prstGeom>
            <a:grpFill/>
            <a:ln w="9525">
              <a:noFill/>
              <a:round/>
              <a:headEnd/>
              <a:tailEnd/>
            </a:ln>
          </p:spPr>
          <p:txBody>
            <a:bodyPr/>
            <a:lstStyle/>
            <a:p>
              <a:pPr>
                <a:defRPr/>
              </a:pPr>
              <a:endParaRPr lang="en-US" dirty="0"/>
            </a:p>
          </p:txBody>
        </p:sp>
      </p:grpSp>
    </p:spTree>
    <p:extLst>
      <p:ext uri="{BB962C8B-B14F-4D97-AF65-F5344CB8AC3E}">
        <p14:creationId xmlns="" xmlns:p14="http://schemas.microsoft.com/office/powerpoint/2010/main" val="27212214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7" name="Rectangle 3"/>
          <p:cNvSpPr>
            <a:spLocks noGrp="1" noChangeArrowheads="1"/>
          </p:cNvSpPr>
          <p:nvPr>
            <p:ph type="dt" idx="1"/>
          </p:nvPr>
        </p:nvSpPr>
        <p:spPr bwMode="auto">
          <a:xfrm>
            <a:off x="3884613" y="0"/>
            <a:ext cx="22987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defRPr>
            </a:lvl1pPr>
          </a:lstStyle>
          <a:p>
            <a:pPr>
              <a:defRPr/>
            </a:pPr>
            <a:fld id="{78C93FE8-3C42-4467-93C0-FA07AE06CEE7}" type="datetimeFigureOut">
              <a:rPr lang="en-US"/>
              <a:pPr>
                <a:defRPr/>
              </a:pPr>
              <a:t>3/5/2012</a:t>
            </a:fld>
            <a:endParaRPr lang="en-US" dirty="0"/>
          </a:p>
        </p:txBody>
      </p:sp>
      <p:sp>
        <p:nvSpPr>
          <p:cNvPr id="22531" name="Rectangle 4"/>
          <p:cNvSpPr>
            <a:spLocks noGrp="1" noRot="1" noChangeAspect="1" noChangeArrowheads="1" noTextEdit="1"/>
          </p:cNvSpPr>
          <p:nvPr>
            <p:ph type="sldImg" idx="2"/>
          </p:nvPr>
        </p:nvSpPr>
        <p:spPr bwMode="auto">
          <a:xfrm>
            <a:off x="671513" y="698500"/>
            <a:ext cx="5514975" cy="3103563"/>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5800" y="3942609"/>
            <a:ext cx="5486400" cy="4833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21511" name="Rectangle 7"/>
          <p:cNvSpPr>
            <a:spLocks noGrp="1" noChangeArrowheads="1"/>
          </p:cNvSpPr>
          <p:nvPr>
            <p:ph type="sldNum" sz="quarter" idx="5"/>
          </p:nvPr>
        </p:nvSpPr>
        <p:spPr bwMode="auto">
          <a:xfrm>
            <a:off x="3884613" y="8829675"/>
            <a:ext cx="22987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defRPr>
            </a:lvl1pPr>
          </a:lstStyle>
          <a:p>
            <a:pPr>
              <a:defRPr/>
            </a:pPr>
            <a:fld id="{7203375E-CEC1-4AC3-BBFC-3A408BFC860A}" type="slidenum">
              <a:rPr lang="en-US"/>
              <a:pPr>
                <a:defRPr/>
              </a:pPr>
              <a:t>‹#›</a:t>
            </a:fld>
            <a:endParaRPr lang="en-US" dirty="0"/>
          </a:p>
        </p:txBody>
      </p:sp>
      <p:grpSp>
        <p:nvGrpSpPr>
          <p:cNvPr id="7" name="Group 68"/>
          <p:cNvGrpSpPr/>
          <p:nvPr/>
        </p:nvGrpSpPr>
        <p:grpSpPr>
          <a:xfrm>
            <a:off x="666380" y="106875"/>
            <a:ext cx="972415" cy="384969"/>
            <a:chOff x="727075" y="755650"/>
            <a:chExt cx="1776413" cy="703263"/>
          </a:xfrm>
          <a:solidFill>
            <a:srgbClr val="4D4F53"/>
          </a:solidFill>
        </p:grpSpPr>
        <p:sp>
          <p:nvSpPr>
            <p:cNvPr id="8" name="Freeform 57"/>
            <p:cNvSpPr>
              <a:spLocks noEditPoints="1"/>
            </p:cNvSpPr>
            <p:nvPr/>
          </p:nvSpPr>
          <p:spPr bwMode="auto">
            <a:xfrm>
              <a:off x="2416175" y="925513"/>
              <a:ext cx="87313" cy="88900"/>
            </a:xfrm>
            <a:custGeom>
              <a:avLst/>
              <a:gdLst/>
              <a:ahLst/>
              <a:cxnLst>
                <a:cxn ang="0">
                  <a:pos x="17" y="0"/>
                </a:cxn>
                <a:cxn ang="0">
                  <a:pos x="0" y="16"/>
                </a:cxn>
                <a:cxn ang="0">
                  <a:pos x="17" y="33"/>
                </a:cxn>
                <a:cxn ang="0">
                  <a:pos x="33" y="16"/>
                </a:cxn>
                <a:cxn ang="0">
                  <a:pos x="33" y="16"/>
                </a:cxn>
                <a:cxn ang="0">
                  <a:pos x="17" y="0"/>
                </a:cxn>
                <a:cxn ang="0">
                  <a:pos x="17" y="31"/>
                </a:cxn>
                <a:cxn ang="0">
                  <a:pos x="2" y="16"/>
                </a:cxn>
                <a:cxn ang="0">
                  <a:pos x="17" y="2"/>
                </a:cxn>
                <a:cxn ang="0">
                  <a:pos x="31" y="16"/>
                </a:cxn>
                <a:cxn ang="0">
                  <a:pos x="17" y="31"/>
                </a:cxn>
              </a:cxnLst>
              <a:rect l="0" t="0" r="r" b="b"/>
              <a:pathLst>
                <a:path w="33" h="33">
                  <a:moveTo>
                    <a:pt x="17" y="0"/>
                  </a:moveTo>
                  <a:cubicBezTo>
                    <a:pt x="8" y="0"/>
                    <a:pt x="0" y="7"/>
                    <a:pt x="0" y="16"/>
                  </a:cubicBezTo>
                  <a:cubicBezTo>
                    <a:pt x="0" y="25"/>
                    <a:pt x="8" y="33"/>
                    <a:pt x="17" y="33"/>
                  </a:cubicBezTo>
                  <a:cubicBezTo>
                    <a:pt x="26" y="33"/>
                    <a:pt x="33" y="25"/>
                    <a:pt x="33" y="16"/>
                  </a:cubicBezTo>
                  <a:cubicBezTo>
                    <a:pt x="33" y="16"/>
                    <a:pt x="33" y="16"/>
                    <a:pt x="33" y="16"/>
                  </a:cubicBezTo>
                  <a:cubicBezTo>
                    <a:pt x="33" y="7"/>
                    <a:pt x="26" y="0"/>
                    <a:pt x="17" y="0"/>
                  </a:cubicBezTo>
                  <a:close/>
                  <a:moveTo>
                    <a:pt x="17" y="31"/>
                  </a:moveTo>
                  <a:cubicBezTo>
                    <a:pt x="9" y="31"/>
                    <a:pt x="2" y="24"/>
                    <a:pt x="2" y="16"/>
                  </a:cubicBezTo>
                  <a:cubicBezTo>
                    <a:pt x="2" y="8"/>
                    <a:pt x="9" y="2"/>
                    <a:pt x="17" y="2"/>
                  </a:cubicBezTo>
                  <a:cubicBezTo>
                    <a:pt x="25" y="2"/>
                    <a:pt x="31" y="8"/>
                    <a:pt x="31" y="16"/>
                  </a:cubicBezTo>
                  <a:cubicBezTo>
                    <a:pt x="31" y="24"/>
                    <a:pt x="25" y="31"/>
                    <a:pt x="17" y="31"/>
                  </a:cubicBezTo>
                  <a:close/>
                </a:path>
              </a:pathLst>
            </a:custGeom>
            <a:grpFill/>
            <a:ln w="9525">
              <a:noFill/>
              <a:round/>
              <a:headEnd/>
              <a:tailEnd/>
            </a:ln>
          </p:spPr>
          <p:txBody>
            <a:bodyPr/>
            <a:lstStyle/>
            <a:p>
              <a:pPr>
                <a:defRPr/>
              </a:pPr>
              <a:endParaRPr lang="en-US" dirty="0"/>
            </a:p>
          </p:txBody>
        </p:sp>
        <p:sp>
          <p:nvSpPr>
            <p:cNvPr id="9" name="Freeform 58"/>
            <p:cNvSpPr>
              <a:spLocks noEditPoints="1"/>
            </p:cNvSpPr>
            <p:nvPr/>
          </p:nvSpPr>
          <p:spPr bwMode="auto">
            <a:xfrm>
              <a:off x="2443163" y="944563"/>
              <a:ext cx="36513" cy="47625"/>
            </a:xfrm>
            <a:custGeom>
              <a:avLst/>
              <a:gdLst/>
              <a:ahLst/>
              <a:cxnLst>
                <a:cxn ang="0">
                  <a:pos x="14" y="5"/>
                </a:cxn>
                <a:cxn ang="0">
                  <a:pos x="6" y="0"/>
                </a:cxn>
                <a:cxn ang="0">
                  <a:pos x="0" y="0"/>
                </a:cxn>
                <a:cxn ang="0">
                  <a:pos x="0" y="18"/>
                </a:cxn>
                <a:cxn ang="0">
                  <a:pos x="3" y="18"/>
                </a:cxn>
                <a:cxn ang="0">
                  <a:pos x="3" y="11"/>
                </a:cxn>
                <a:cxn ang="0">
                  <a:pos x="6" y="11"/>
                </a:cxn>
                <a:cxn ang="0">
                  <a:pos x="11" y="16"/>
                </a:cxn>
                <a:cxn ang="0">
                  <a:pos x="11" y="18"/>
                </a:cxn>
                <a:cxn ang="0">
                  <a:pos x="14" y="18"/>
                </a:cxn>
                <a:cxn ang="0">
                  <a:pos x="14" y="15"/>
                </a:cxn>
                <a:cxn ang="0">
                  <a:pos x="10" y="10"/>
                </a:cxn>
                <a:cxn ang="0">
                  <a:pos x="14" y="5"/>
                </a:cxn>
                <a:cxn ang="0">
                  <a:pos x="6" y="9"/>
                </a:cxn>
                <a:cxn ang="0">
                  <a:pos x="3" y="9"/>
                </a:cxn>
                <a:cxn ang="0">
                  <a:pos x="3" y="2"/>
                </a:cxn>
                <a:cxn ang="0">
                  <a:pos x="6" y="2"/>
                </a:cxn>
                <a:cxn ang="0">
                  <a:pos x="11" y="5"/>
                </a:cxn>
                <a:cxn ang="0">
                  <a:pos x="6" y="9"/>
                </a:cxn>
              </a:cxnLst>
              <a:rect l="0" t="0" r="r" b="b"/>
              <a:pathLst>
                <a:path w="14" h="18">
                  <a:moveTo>
                    <a:pt x="14" y="5"/>
                  </a:moveTo>
                  <a:cubicBezTo>
                    <a:pt x="14" y="1"/>
                    <a:pt x="10" y="0"/>
                    <a:pt x="6" y="0"/>
                  </a:cubicBezTo>
                  <a:cubicBezTo>
                    <a:pt x="0" y="0"/>
                    <a:pt x="0" y="0"/>
                    <a:pt x="0" y="0"/>
                  </a:cubicBezTo>
                  <a:cubicBezTo>
                    <a:pt x="0" y="18"/>
                    <a:pt x="0" y="18"/>
                    <a:pt x="0" y="18"/>
                  </a:cubicBezTo>
                  <a:cubicBezTo>
                    <a:pt x="3" y="18"/>
                    <a:pt x="3" y="18"/>
                    <a:pt x="3" y="18"/>
                  </a:cubicBezTo>
                  <a:cubicBezTo>
                    <a:pt x="3" y="11"/>
                    <a:pt x="3" y="11"/>
                    <a:pt x="3" y="11"/>
                  </a:cubicBezTo>
                  <a:cubicBezTo>
                    <a:pt x="6" y="11"/>
                    <a:pt x="6" y="11"/>
                    <a:pt x="6" y="11"/>
                  </a:cubicBezTo>
                  <a:cubicBezTo>
                    <a:pt x="10" y="11"/>
                    <a:pt x="11" y="12"/>
                    <a:pt x="11" y="16"/>
                  </a:cubicBezTo>
                  <a:cubicBezTo>
                    <a:pt x="11" y="17"/>
                    <a:pt x="11" y="18"/>
                    <a:pt x="11" y="18"/>
                  </a:cubicBezTo>
                  <a:cubicBezTo>
                    <a:pt x="14" y="18"/>
                    <a:pt x="14" y="18"/>
                    <a:pt x="14" y="18"/>
                  </a:cubicBezTo>
                  <a:cubicBezTo>
                    <a:pt x="14" y="18"/>
                    <a:pt x="14" y="17"/>
                    <a:pt x="14" y="15"/>
                  </a:cubicBezTo>
                  <a:cubicBezTo>
                    <a:pt x="14" y="12"/>
                    <a:pt x="12" y="10"/>
                    <a:pt x="10" y="10"/>
                  </a:cubicBezTo>
                  <a:cubicBezTo>
                    <a:pt x="12" y="9"/>
                    <a:pt x="14" y="8"/>
                    <a:pt x="14" y="5"/>
                  </a:cubicBezTo>
                  <a:close/>
                  <a:moveTo>
                    <a:pt x="6" y="9"/>
                  </a:moveTo>
                  <a:cubicBezTo>
                    <a:pt x="3" y="9"/>
                    <a:pt x="3" y="9"/>
                    <a:pt x="3" y="9"/>
                  </a:cubicBezTo>
                  <a:cubicBezTo>
                    <a:pt x="3" y="2"/>
                    <a:pt x="3" y="2"/>
                    <a:pt x="3" y="2"/>
                  </a:cubicBezTo>
                  <a:cubicBezTo>
                    <a:pt x="6" y="2"/>
                    <a:pt x="6" y="2"/>
                    <a:pt x="6" y="2"/>
                  </a:cubicBezTo>
                  <a:cubicBezTo>
                    <a:pt x="9" y="2"/>
                    <a:pt x="11" y="3"/>
                    <a:pt x="11" y="5"/>
                  </a:cubicBezTo>
                  <a:cubicBezTo>
                    <a:pt x="11" y="8"/>
                    <a:pt x="9" y="9"/>
                    <a:pt x="6" y="9"/>
                  </a:cubicBezTo>
                  <a:close/>
                </a:path>
              </a:pathLst>
            </a:custGeom>
            <a:grpFill/>
            <a:ln w="9525">
              <a:noFill/>
              <a:round/>
              <a:headEnd/>
              <a:tailEnd/>
            </a:ln>
          </p:spPr>
          <p:txBody>
            <a:bodyPr/>
            <a:lstStyle/>
            <a:p>
              <a:pPr>
                <a:defRPr/>
              </a:pPr>
              <a:endParaRPr lang="en-US" dirty="0"/>
            </a:p>
          </p:txBody>
        </p:sp>
        <p:sp>
          <p:nvSpPr>
            <p:cNvPr id="10" name="Freeform 59"/>
            <p:cNvSpPr>
              <a:spLocks/>
            </p:cNvSpPr>
            <p:nvPr/>
          </p:nvSpPr>
          <p:spPr bwMode="auto">
            <a:xfrm>
              <a:off x="1227138" y="925513"/>
              <a:ext cx="276225" cy="366713"/>
            </a:xfrm>
            <a:custGeom>
              <a:avLst/>
              <a:gdLst/>
              <a:ahLst/>
              <a:cxnLst>
                <a:cxn ang="0">
                  <a:pos x="52" y="231"/>
                </a:cxn>
                <a:cxn ang="0">
                  <a:pos x="121" y="231"/>
                </a:cxn>
                <a:cxn ang="0">
                  <a:pos x="121" y="61"/>
                </a:cxn>
                <a:cxn ang="0">
                  <a:pos x="174" y="61"/>
                </a:cxn>
                <a:cxn ang="0">
                  <a:pos x="174" y="0"/>
                </a:cxn>
                <a:cxn ang="0">
                  <a:pos x="0" y="0"/>
                </a:cxn>
                <a:cxn ang="0">
                  <a:pos x="0" y="61"/>
                </a:cxn>
                <a:cxn ang="0">
                  <a:pos x="52" y="61"/>
                </a:cxn>
                <a:cxn ang="0">
                  <a:pos x="52" y="231"/>
                </a:cxn>
              </a:cxnLst>
              <a:rect l="0" t="0" r="r" b="b"/>
              <a:pathLst>
                <a:path w="174" h="231">
                  <a:moveTo>
                    <a:pt x="52" y="231"/>
                  </a:moveTo>
                  <a:lnTo>
                    <a:pt x="121" y="231"/>
                  </a:lnTo>
                  <a:lnTo>
                    <a:pt x="121" y="61"/>
                  </a:lnTo>
                  <a:lnTo>
                    <a:pt x="174" y="61"/>
                  </a:lnTo>
                  <a:lnTo>
                    <a:pt x="174" y="0"/>
                  </a:lnTo>
                  <a:lnTo>
                    <a:pt x="0" y="0"/>
                  </a:lnTo>
                  <a:lnTo>
                    <a:pt x="0" y="61"/>
                  </a:lnTo>
                  <a:lnTo>
                    <a:pt x="52" y="61"/>
                  </a:lnTo>
                  <a:lnTo>
                    <a:pt x="52" y="231"/>
                  </a:lnTo>
                  <a:close/>
                </a:path>
              </a:pathLst>
            </a:custGeom>
            <a:grpFill/>
            <a:ln w="9525">
              <a:noFill/>
              <a:round/>
              <a:headEnd/>
              <a:tailEnd/>
            </a:ln>
          </p:spPr>
          <p:txBody>
            <a:bodyPr/>
            <a:lstStyle/>
            <a:p>
              <a:pPr>
                <a:defRPr/>
              </a:pPr>
              <a:endParaRPr lang="en-US" dirty="0"/>
            </a:p>
          </p:txBody>
        </p:sp>
        <p:sp>
          <p:nvSpPr>
            <p:cNvPr id="11" name="Rectangle 60"/>
            <p:cNvSpPr>
              <a:spLocks noChangeArrowheads="1"/>
            </p:cNvSpPr>
            <p:nvPr/>
          </p:nvSpPr>
          <p:spPr bwMode="auto">
            <a:xfrm>
              <a:off x="1876425" y="925513"/>
              <a:ext cx="107950" cy="366713"/>
            </a:xfrm>
            <a:prstGeom prst="rect">
              <a:avLst/>
            </a:prstGeom>
            <a:grpFill/>
            <a:ln w="9525">
              <a:noFill/>
              <a:miter lim="800000"/>
              <a:headEnd/>
              <a:tailEnd/>
            </a:ln>
          </p:spPr>
          <p:txBody>
            <a:bodyPr/>
            <a:lstStyle/>
            <a:p>
              <a:pPr>
                <a:defRPr/>
              </a:pPr>
              <a:endParaRPr lang="en-US" dirty="0"/>
            </a:p>
          </p:txBody>
        </p:sp>
        <p:sp>
          <p:nvSpPr>
            <p:cNvPr id="12" name="Freeform 61"/>
            <p:cNvSpPr>
              <a:spLocks/>
            </p:cNvSpPr>
            <p:nvPr/>
          </p:nvSpPr>
          <p:spPr bwMode="auto">
            <a:xfrm>
              <a:off x="2001838" y="925513"/>
              <a:ext cx="401638" cy="366713"/>
            </a:xfrm>
            <a:custGeom>
              <a:avLst/>
              <a:gdLst/>
              <a:ahLst/>
              <a:cxnLst>
                <a:cxn ang="0">
                  <a:pos x="83" y="231"/>
                </a:cxn>
                <a:cxn ang="0">
                  <a:pos x="132" y="164"/>
                </a:cxn>
                <a:cxn ang="0">
                  <a:pos x="170" y="231"/>
                </a:cxn>
                <a:cxn ang="0">
                  <a:pos x="253" y="231"/>
                </a:cxn>
                <a:cxn ang="0">
                  <a:pos x="172" y="106"/>
                </a:cxn>
                <a:cxn ang="0">
                  <a:pos x="249" y="0"/>
                </a:cxn>
                <a:cxn ang="0">
                  <a:pos x="164" y="0"/>
                </a:cxn>
                <a:cxn ang="0">
                  <a:pos x="132" y="49"/>
                </a:cxn>
                <a:cxn ang="0">
                  <a:pos x="105" y="0"/>
                </a:cxn>
                <a:cxn ang="0">
                  <a:pos x="21" y="0"/>
                </a:cxn>
                <a:cxn ang="0">
                  <a:pos x="92" y="106"/>
                </a:cxn>
                <a:cxn ang="0">
                  <a:pos x="0" y="231"/>
                </a:cxn>
                <a:cxn ang="0">
                  <a:pos x="83" y="231"/>
                </a:cxn>
              </a:cxnLst>
              <a:rect l="0" t="0" r="r" b="b"/>
              <a:pathLst>
                <a:path w="253" h="231">
                  <a:moveTo>
                    <a:pt x="83" y="231"/>
                  </a:moveTo>
                  <a:lnTo>
                    <a:pt x="132" y="164"/>
                  </a:lnTo>
                  <a:lnTo>
                    <a:pt x="170" y="231"/>
                  </a:lnTo>
                  <a:lnTo>
                    <a:pt x="253" y="231"/>
                  </a:lnTo>
                  <a:lnTo>
                    <a:pt x="172" y="106"/>
                  </a:lnTo>
                  <a:lnTo>
                    <a:pt x="249" y="0"/>
                  </a:lnTo>
                  <a:lnTo>
                    <a:pt x="164" y="0"/>
                  </a:lnTo>
                  <a:lnTo>
                    <a:pt x="132" y="49"/>
                  </a:lnTo>
                  <a:lnTo>
                    <a:pt x="105" y="0"/>
                  </a:lnTo>
                  <a:lnTo>
                    <a:pt x="21" y="0"/>
                  </a:lnTo>
                  <a:lnTo>
                    <a:pt x="92" y="106"/>
                  </a:lnTo>
                  <a:lnTo>
                    <a:pt x="0" y="231"/>
                  </a:lnTo>
                  <a:lnTo>
                    <a:pt x="83" y="231"/>
                  </a:lnTo>
                  <a:close/>
                </a:path>
              </a:pathLst>
            </a:custGeom>
            <a:grpFill/>
            <a:ln w="9525">
              <a:noFill/>
              <a:round/>
              <a:headEnd/>
              <a:tailEnd/>
            </a:ln>
          </p:spPr>
          <p:txBody>
            <a:bodyPr/>
            <a:lstStyle/>
            <a:p>
              <a:pPr>
                <a:defRPr/>
              </a:pPr>
              <a:endParaRPr lang="en-US" dirty="0"/>
            </a:p>
          </p:txBody>
        </p:sp>
        <p:sp>
          <p:nvSpPr>
            <p:cNvPr id="13" name="Rectangle 62"/>
            <p:cNvSpPr>
              <a:spLocks noChangeArrowheads="1"/>
            </p:cNvSpPr>
            <p:nvPr/>
          </p:nvSpPr>
          <p:spPr bwMode="auto">
            <a:xfrm>
              <a:off x="1089025" y="925513"/>
              <a:ext cx="109538" cy="366713"/>
            </a:xfrm>
            <a:prstGeom prst="rect">
              <a:avLst/>
            </a:prstGeom>
            <a:grpFill/>
            <a:ln w="9525">
              <a:noFill/>
              <a:miter lim="800000"/>
              <a:headEnd/>
              <a:tailEnd/>
            </a:ln>
          </p:spPr>
          <p:txBody>
            <a:bodyPr/>
            <a:lstStyle/>
            <a:p>
              <a:pPr>
                <a:defRPr/>
              </a:pPr>
              <a:endParaRPr lang="en-US" dirty="0"/>
            </a:p>
          </p:txBody>
        </p:sp>
        <p:sp>
          <p:nvSpPr>
            <p:cNvPr id="14" name="Freeform 63"/>
            <p:cNvSpPr>
              <a:spLocks/>
            </p:cNvSpPr>
            <p:nvPr/>
          </p:nvSpPr>
          <p:spPr bwMode="auto">
            <a:xfrm>
              <a:off x="727075" y="917575"/>
              <a:ext cx="327025" cy="382588"/>
            </a:xfrm>
            <a:custGeom>
              <a:avLst/>
              <a:gdLst/>
              <a:ahLst/>
              <a:cxnLst>
                <a:cxn ang="0">
                  <a:pos x="72" y="143"/>
                </a:cxn>
                <a:cxn ang="0">
                  <a:pos x="123" y="121"/>
                </a:cxn>
                <a:cxn ang="0">
                  <a:pos x="102" y="86"/>
                </a:cxn>
                <a:cxn ang="0">
                  <a:pos x="72" y="103"/>
                </a:cxn>
                <a:cxn ang="0">
                  <a:pos x="42" y="71"/>
                </a:cxn>
                <a:cxn ang="0">
                  <a:pos x="72" y="40"/>
                </a:cxn>
                <a:cxn ang="0">
                  <a:pos x="102" y="57"/>
                </a:cxn>
                <a:cxn ang="0">
                  <a:pos x="123" y="22"/>
                </a:cxn>
                <a:cxn ang="0">
                  <a:pos x="72" y="0"/>
                </a:cxn>
                <a:cxn ang="0">
                  <a:pos x="0" y="71"/>
                </a:cxn>
                <a:cxn ang="0">
                  <a:pos x="0" y="72"/>
                </a:cxn>
                <a:cxn ang="0">
                  <a:pos x="72" y="143"/>
                </a:cxn>
              </a:cxnLst>
              <a:rect l="0" t="0" r="r" b="b"/>
              <a:pathLst>
                <a:path w="123" h="143">
                  <a:moveTo>
                    <a:pt x="72" y="143"/>
                  </a:moveTo>
                  <a:cubicBezTo>
                    <a:pt x="92" y="143"/>
                    <a:pt x="110" y="135"/>
                    <a:pt x="123" y="121"/>
                  </a:cubicBezTo>
                  <a:cubicBezTo>
                    <a:pt x="102" y="86"/>
                    <a:pt x="102" y="86"/>
                    <a:pt x="102" y="86"/>
                  </a:cubicBezTo>
                  <a:cubicBezTo>
                    <a:pt x="96" y="96"/>
                    <a:pt x="84" y="103"/>
                    <a:pt x="72" y="103"/>
                  </a:cubicBezTo>
                  <a:cubicBezTo>
                    <a:pt x="54" y="103"/>
                    <a:pt x="42" y="89"/>
                    <a:pt x="42" y="71"/>
                  </a:cubicBezTo>
                  <a:cubicBezTo>
                    <a:pt x="42" y="54"/>
                    <a:pt x="54" y="40"/>
                    <a:pt x="72" y="40"/>
                  </a:cubicBezTo>
                  <a:cubicBezTo>
                    <a:pt x="84" y="40"/>
                    <a:pt x="96" y="47"/>
                    <a:pt x="102" y="57"/>
                  </a:cubicBezTo>
                  <a:cubicBezTo>
                    <a:pt x="123" y="22"/>
                    <a:pt x="123" y="22"/>
                    <a:pt x="123" y="22"/>
                  </a:cubicBezTo>
                  <a:cubicBezTo>
                    <a:pt x="110" y="8"/>
                    <a:pt x="92" y="0"/>
                    <a:pt x="72" y="0"/>
                  </a:cubicBezTo>
                  <a:cubicBezTo>
                    <a:pt x="32" y="0"/>
                    <a:pt x="0" y="32"/>
                    <a:pt x="0" y="71"/>
                  </a:cubicBezTo>
                  <a:cubicBezTo>
                    <a:pt x="0" y="72"/>
                    <a:pt x="0" y="72"/>
                    <a:pt x="0" y="72"/>
                  </a:cubicBezTo>
                  <a:cubicBezTo>
                    <a:pt x="0" y="111"/>
                    <a:pt x="32" y="143"/>
                    <a:pt x="72" y="143"/>
                  </a:cubicBezTo>
                  <a:close/>
                </a:path>
              </a:pathLst>
            </a:custGeom>
            <a:grpFill/>
            <a:ln w="9525">
              <a:noFill/>
              <a:round/>
              <a:headEnd/>
              <a:tailEnd/>
            </a:ln>
          </p:spPr>
          <p:txBody>
            <a:bodyPr/>
            <a:lstStyle/>
            <a:p>
              <a:pPr>
                <a:defRPr/>
              </a:pPr>
              <a:endParaRPr lang="en-US" dirty="0"/>
            </a:p>
          </p:txBody>
        </p:sp>
        <p:sp>
          <p:nvSpPr>
            <p:cNvPr id="15" name="Freeform 64"/>
            <p:cNvSpPr>
              <a:spLocks noEditPoints="1"/>
            </p:cNvSpPr>
            <p:nvPr/>
          </p:nvSpPr>
          <p:spPr bwMode="auto">
            <a:xfrm>
              <a:off x="1533525" y="925513"/>
              <a:ext cx="315913" cy="366713"/>
            </a:xfrm>
            <a:custGeom>
              <a:avLst/>
              <a:gdLst/>
              <a:ahLst/>
              <a:cxnLst>
                <a:cxn ang="0">
                  <a:pos x="41" y="96"/>
                </a:cxn>
                <a:cxn ang="0">
                  <a:pos x="67" y="137"/>
                </a:cxn>
                <a:cxn ang="0">
                  <a:pos x="119" y="137"/>
                </a:cxn>
                <a:cxn ang="0">
                  <a:pos x="77" y="82"/>
                </a:cxn>
                <a:cxn ang="0">
                  <a:pos x="102" y="43"/>
                </a:cxn>
                <a:cxn ang="0">
                  <a:pos x="91" y="13"/>
                </a:cxn>
                <a:cxn ang="0">
                  <a:pos x="54" y="0"/>
                </a:cxn>
                <a:cxn ang="0">
                  <a:pos x="0" y="0"/>
                </a:cxn>
                <a:cxn ang="0">
                  <a:pos x="0" y="137"/>
                </a:cxn>
                <a:cxn ang="0">
                  <a:pos x="41" y="137"/>
                </a:cxn>
                <a:cxn ang="0">
                  <a:pos x="41" y="96"/>
                </a:cxn>
                <a:cxn ang="0">
                  <a:pos x="41" y="29"/>
                </a:cxn>
                <a:cxn ang="0">
                  <a:pos x="62" y="35"/>
                </a:cxn>
                <a:cxn ang="0">
                  <a:pos x="66" y="46"/>
                </a:cxn>
                <a:cxn ang="0">
                  <a:pos x="41" y="62"/>
                </a:cxn>
                <a:cxn ang="0">
                  <a:pos x="41" y="29"/>
                </a:cxn>
              </a:cxnLst>
              <a:rect l="0" t="0" r="r" b="b"/>
              <a:pathLst>
                <a:path w="119" h="137">
                  <a:moveTo>
                    <a:pt x="41" y="96"/>
                  </a:moveTo>
                  <a:cubicBezTo>
                    <a:pt x="67" y="137"/>
                    <a:pt x="67" y="137"/>
                    <a:pt x="67" y="137"/>
                  </a:cubicBezTo>
                  <a:cubicBezTo>
                    <a:pt x="119" y="137"/>
                    <a:pt x="119" y="137"/>
                    <a:pt x="119" y="137"/>
                  </a:cubicBezTo>
                  <a:cubicBezTo>
                    <a:pt x="77" y="82"/>
                    <a:pt x="77" y="82"/>
                    <a:pt x="77" y="82"/>
                  </a:cubicBezTo>
                  <a:cubicBezTo>
                    <a:pt x="92" y="77"/>
                    <a:pt x="102" y="62"/>
                    <a:pt x="102" y="43"/>
                  </a:cubicBezTo>
                  <a:cubicBezTo>
                    <a:pt x="102" y="31"/>
                    <a:pt x="99" y="20"/>
                    <a:pt x="91" y="13"/>
                  </a:cubicBezTo>
                  <a:cubicBezTo>
                    <a:pt x="82" y="4"/>
                    <a:pt x="70" y="0"/>
                    <a:pt x="54" y="0"/>
                  </a:cubicBezTo>
                  <a:cubicBezTo>
                    <a:pt x="0" y="0"/>
                    <a:pt x="0" y="0"/>
                    <a:pt x="0" y="0"/>
                  </a:cubicBezTo>
                  <a:cubicBezTo>
                    <a:pt x="0" y="137"/>
                    <a:pt x="0" y="137"/>
                    <a:pt x="0" y="137"/>
                  </a:cubicBezTo>
                  <a:cubicBezTo>
                    <a:pt x="41" y="137"/>
                    <a:pt x="41" y="137"/>
                    <a:pt x="41" y="137"/>
                  </a:cubicBezTo>
                  <a:lnTo>
                    <a:pt x="41" y="96"/>
                  </a:lnTo>
                  <a:close/>
                  <a:moveTo>
                    <a:pt x="41" y="29"/>
                  </a:moveTo>
                  <a:cubicBezTo>
                    <a:pt x="48" y="29"/>
                    <a:pt x="57" y="30"/>
                    <a:pt x="62" y="35"/>
                  </a:cubicBezTo>
                  <a:cubicBezTo>
                    <a:pt x="64" y="37"/>
                    <a:pt x="66" y="41"/>
                    <a:pt x="66" y="46"/>
                  </a:cubicBezTo>
                  <a:cubicBezTo>
                    <a:pt x="66" y="57"/>
                    <a:pt x="58" y="61"/>
                    <a:pt x="41" y="62"/>
                  </a:cubicBezTo>
                  <a:lnTo>
                    <a:pt x="41" y="29"/>
                  </a:lnTo>
                  <a:close/>
                </a:path>
              </a:pathLst>
            </a:custGeom>
            <a:grpFill/>
            <a:ln w="9525">
              <a:noFill/>
              <a:round/>
              <a:headEnd/>
              <a:tailEnd/>
            </a:ln>
          </p:spPr>
          <p:txBody>
            <a:bodyPr/>
            <a:lstStyle/>
            <a:p>
              <a:pPr>
                <a:defRPr/>
              </a:pPr>
              <a:endParaRPr lang="en-US" dirty="0"/>
            </a:p>
          </p:txBody>
        </p:sp>
        <p:sp>
          <p:nvSpPr>
            <p:cNvPr id="16" name="Oval 65"/>
            <p:cNvSpPr>
              <a:spLocks noChangeArrowheads="1"/>
            </p:cNvSpPr>
            <p:nvPr/>
          </p:nvSpPr>
          <p:spPr bwMode="auto">
            <a:xfrm>
              <a:off x="1074738" y="755650"/>
              <a:ext cx="136525" cy="139700"/>
            </a:xfrm>
            <a:prstGeom prst="ellipse">
              <a:avLst/>
            </a:prstGeom>
            <a:grpFill/>
            <a:ln w="9525">
              <a:noFill/>
              <a:round/>
              <a:headEnd/>
              <a:tailEnd/>
            </a:ln>
          </p:spPr>
          <p:txBody>
            <a:bodyPr/>
            <a:lstStyle/>
            <a:p>
              <a:pPr>
                <a:defRPr/>
              </a:pPr>
              <a:endParaRPr lang="en-US" dirty="0"/>
            </a:p>
          </p:txBody>
        </p:sp>
        <p:sp>
          <p:nvSpPr>
            <p:cNvPr id="17" name="Oval 66"/>
            <p:cNvSpPr>
              <a:spLocks noChangeArrowheads="1"/>
            </p:cNvSpPr>
            <p:nvPr/>
          </p:nvSpPr>
          <p:spPr bwMode="auto">
            <a:xfrm>
              <a:off x="1860550" y="1322388"/>
              <a:ext cx="138113" cy="136525"/>
            </a:xfrm>
            <a:prstGeom prst="ellipse">
              <a:avLst/>
            </a:prstGeom>
            <a:grpFill/>
            <a:ln w="9525">
              <a:noFill/>
              <a:round/>
              <a:headEnd/>
              <a:tailEnd/>
            </a:ln>
          </p:spPr>
          <p:txBody>
            <a:bodyPr/>
            <a:lstStyle/>
            <a:p>
              <a:pPr>
                <a:defRPr/>
              </a:pPr>
              <a:endParaRPr lang="en-US" dirty="0"/>
            </a:p>
          </p:txBody>
        </p:sp>
      </p:grpSp>
    </p:spTree>
    <p:extLst>
      <p:ext uri="{BB962C8B-B14F-4D97-AF65-F5344CB8AC3E}">
        <p14:creationId xmlns="" xmlns:p14="http://schemas.microsoft.com/office/powerpoint/2010/main" val="39881285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166688" indent="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344488" indent="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463550" indent="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628650" indent="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Notes: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In earlier versions of RingCube, the default drive letter was set to E</a:t>
            </a:r>
            <a:r>
              <a:rPr lang="en-IE" baseline="0" dirty="0" smtClean="0"/>
              <a:t> as can be clearly seen from the above screenshot. There is no technical reasoning behind the change. P: just seems a better fit by default i.e. P for personal…</a:t>
            </a:r>
            <a:endParaRPr lang="en-IE" dirty="0" smtClean="0"/>
          </a:p>
          <a:p>
            <a:endParaRPr lang="en-IE" dirty="0" smtClean="0"/>
          </a:p>
          <a:p>
            <a:r>
              <a:rPr lang="en-IE" dirty="0" smtClean="0"/>
              <a:t>Going forward…</a:t>
            </a:r>
          </a:p>
          <a:p>
            <a:pPr marL="0" marR="0" indent="0" algn="l" defTabSz="914400" rtl="0" eaLnBrk="0" fontAlgn="base" latinLnBrk="0" hangingPunct="0">
              <a:lnSpc>
                <a:spcPct val="100000"/>
              </a:lnSpc>
              <a:spcBef>
                <a:spcPct val="30000"/>
              </a:spcBef>
              <a:spcAft>
                <a:spcPct val="0"/>
              </a:spcAft>
              <a:buClrTx/>
              <a:buSzTx/>
              <a:buFontTx/>
              <a:buNone/>
              <a:tabLst/>
              <a:defRPr/>
            </a:pPr>
            <a:r>
              <a:rPr lang="en-IE" sz="1200" b="0" i="0" u="none" strike="noStrike" kern="1200" baseline="0" dirty="0" smtClean="0">
                <a:solidFill>
                  <a:schemeClr val="tx1"/>
                </a:solidFill>
                <a:latin typeface="Calibri" pitchFamily="34" charset="0"/>
                <a:ea typeface="+mn-ea"/>
                <a:cs typeface="+mn-cs"/>
              </a:rPr>
              <a:t>There are plans to move to CDF/CDE/ETW logging but this didn’t make it into the product in time for Ibiza. Further, PvD starts so early that some of those subsystems aren’t even available when PVD needs to log information. More work needs to be done in this area…</a:t>
            </a:r>
          </a:p>
          <a:p>
            <a:endParaRPr lang="en-IE" dirty="0" smtClean="0"/>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2</a:t>
            </a:fld>
            <a:endParaRPr lang="en-US" dirty="0"/>
          </a:p>
        </p:txBody>
      </p:sp>
    </p:spTree>
    <p:extLst>
      <p:ext uri="{BB962C8B-B14F-4D97-AF65-F5344CB8AC3E}">
        <p14:creationId xmlns="" xmlns:p14="http://schemas.microsoft.com/office/powerpoint/2010/main" val="166313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PvDActivation.log.txt contains information in relation to initial PvD configuration such</a:t>
            </a:r>
            <a:r>
              <a:rPr lang="en-IE" baseline="0" dirty="0" smtClean="0"/>
              <a:t> as:</a:t>
            </a:r>
          </a:p>
          <a:p>
            <a:r>
              <a:rPr lang="en-IE" baseline="0" dirty="0" smtClean="0">
                <a:solidFill>
                  <a:schemeClr val="tx1"/>
                </a:solidFill>
              </a:rPr>
              <a:t>-Any features explicitly disabled e.g. UserVPN</a:t>
            </a:r>
          </a:p>
          <a:p>
            <a:r>
              <a:rPr lang="en-IE" dirty="0" smtClean="0">
                <a:solidFill>
                  <a:schemeClr val="tx1"/>
                </a:solidFill>
              </a:rPr>
              <a:t>-vDisk re-sizing details</a:t>
            </a:r>
          </a:p>
          <a:p>
            <a:r>
              <a:rPr lang="en-IE" dirty="0" smtClean="0">
                <a:solidFill>
                  <a:schemeClr val="tx1"/>
                </a:solidFill>
              </a:rPr>
              <a:t>-Catalog creation</a:t>
            </a:r>
          </a:p>
          <a:p>
            <a:r>
              <a:rPr lang="en-IE" dirty="0" smtClean="0">
                <a:solidFill>
                  <a:schemeClr val="tx1"/>
                </a:solidFill>
              </a:rPr>
              <a:t>-Junction point creation for %userprofile%</a:t>
            </a:r>
            <a:endParaRPr lang="en-IE" dirty="0" smtClean="0">
              <a:solidFill>
                <a:schemeClr val="accent1"/>
              </a:solidFill>
            </a:endParaRP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3</a:t>
            </a:fld>
            <a:endParaRPr lang="en-US" dirty="0"/>
          </a:p>
        </p:txBody>
      </p:sp>
    </p:spTree>
    <p:extLst>
      <p:ext uri="{BB962C8B-B14F-4D97-AF65-F5344CB8AC3E}">
        <p14:creationId xmlns="" xmlns:p14="http://schemas.microsoft.com/office/powerpoint/2010/main" val="3321804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Notes: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Any instance of “vDesk” in the logs or installed</a:t>
            </a:r>
            <a:r>
              <a:rPr lang="en-IE" baseline="0" dirty="0" smtClean="0"/>
              <a:t> components </a:t>
            </a:r>
            <a:r>
              <a:rPr lang="en-IE" dirty="0" smtClean="0"/>
              <a:t>is</a:t>
            </a:r>
            <a:r>
              <a:rPr lang="en-IE" baseline="0" dirty="0" smtClean="0"/>
              <a:t> a reference to the original product name “</a:t>
            </a:r>
            <a:r>
              <a:rPr lang="en-IE" dirty="0" smtClean="0"/>
              <a:t>RingCube vDesk for VDI”</a:t>
            </a:r>
          </a:p>
          <a:p>
            <a:r>
              <a:rPr lang="en-IE" baseline="0" dirty="0" smtClean="0"/>
              <a:t>before it was acquisitioned by Citrix</a:t>
            </a:r>
          </a:p>
          <a:p>
            <a:endParaRPr lang="en-IE" baseline="0" dirty="0" smtClean="0"/>
          </a:p>
          <a:p>
            <a:r>
              <a:rPr lang="en-IE" dirty="0" smtClean="0"/>
              <a:t>Resizing the “vDesk container” or Citrix Personal vDisk (PUD)</a:t>
            </a:r>
            <a:r>
              <a:rPr lang="en-IE" baseline="0" dirty="0" smtClean="0"/>
              <a:t> is carried out so that users see the correct amount of available space to save application data. The available space on the PUD is split 50/50 by default between user data and application data and the resizing occurs so that users are not misled to believe they have more space to install and manage applications then they actually have.</a:t>
            </a:r>
          </a:p>
          <a:p>
            <a:endParaRPr lang="en-IE" baseline="0" dirty="0" smtClean="0"/>
          </a:p>
          <a:p>
            <a:r>
              <a:rPr lang="en-IE" baseline="0" dirty="0" smtClean="0"/>
              <a:t>The </a:t>
            </a:r>
            <a:r>
              <a:rPr lang="en-IE" sz="1200" b="0" i="0" u="none" strike="noStrike" kern="1200" baseline="0" dirty="0" smtClean="0">
                <a:solidFill>
                  <a:schemeClr val="tx1"/>
                </a:solidFill>
                <a:latin typeface="Calibri" pitchFamily="34" charset="0"/>
                <a:ea typeface="+mn-ea"/>
                <a:cs typeface="+mn-cs"/>
              </a:rPr>
              <a:t>UserData.vhd.thick_provision file is a dummy file used to facilitate the resizing process.</a:t>
            </a:r>
          </a:p>
          <a:p>
            <a:endParaRPr lang="en-IE" sz="1200" b="0" i="0" u="none" strike="noStrike" kern="1200" baseline="0" dirty="0" smtClean="0">
              <a:solidFill>
                <a:schemeClr val="tx1"/>
              </a:solidFill>
              <a:latin typeface="Calibri" pitchFamily="34" charset="0"/>
              <a:ea typeface="+mn-ea"/>
              <a:cs typeface="+mn-cs"/>
            </a:endParaRPr>
          </a:p>
          <a:p>
            <a:r>
              <a:rPr lang="en-IE" sz="1200" b="0" i="0" u="none" strike="noStrike" kern="1200" baseline="0" dirty="0" smtClean="0">
                <a:solidFill>
                  <a:schemeClr val="tx1"/>
                </a:solidFill>
                <a:latin typeface="Calibri" pitchFamily="34" charset="0"/>
                <a:ea typeface="+mn-ea"/>
                <a:cs typeface="+mn-cs"/>
              </a:rPr>
              <a:t>The Free space for application data on the PUD is calculated as follows:</a:t>
            </a:r>
          </a:p>
          <a:p>
            <a:endParaRPr lang="en-IE" sz="1200" b="0" i="0" u="none" strike="noStrike" kern="1200" baseline="0" dirty="0" smtClean="0">
              <a:solidFill>
                <a:schemeClr val="tx1"/>
              </a:solidFill>
              <a:latin typeface="Calibri" pitchFamily="34" charset="0"/>
              <a:ea typeface="+mn-ea"/>
              <a:cs typeface="+mn-cs"/>
            </a:endParaRPr>
          </a:p>
          <a:p>
            <a:r>
              <a:rPr lang="en-IE" sz="1200" b="0" i="0" u="none" strike="noStrike" kern="1200" baseline="0" dirty="0" smtClean="0">
                <a:solidFill>
                  <a:schemeClr val="tx1"/>
                </a:solidFill>
                <a:latin typeface="Calibri" pitchFamily="34" charset="0"/>
                <a:ea typeface="+mn-ea"/>
                <a:cs typeface="+mn-cs"/>
              </a:rPr>
              <a:t>Free space = 50% of PUD minus the size of the UserData.vhd file </a:t>
            </a:r>
          </a:p>
          <a:p>
            <a:endParaRPr lang="en-IE" sz="1200" b="0" i="0" u="none" strike="noStrike" kern="1200" baseline="0" dirty="0" smtClean="0">
              <a:solidFill>
                <a:schemeClr val="tx1"/>
              </a:solidFill>
              <a:latin typeface="Calibri" pitchFamily="34" charset="0"/>
              <a:ea typeface="+mn-ea"/>
              <a:cs typeface="+mn-cs"/>
            </a:endParaRPr>
          </a:p>
          <a:p>
            <a:endParaRPr lang="en-IE" sz="1200" b="0" i="0" u="none" strike="noStrike" kern="1200" baseline="0" dirty="0" smtClean="0">
              <a:solidFill>
                <a:schemeClr val="tx1"/>
              </a:solidFill>
              <a:latin typeface="Calibri"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4</a:t>
            </a:fld>
            <a:endParaRPr lang="en-US" dirty="0"/>
          </a:p>
        </p:txBody>
      </p:sp>
    </p:spTree>
    <p:extLst>
      <p:ext uri="{BB962C8B-B14F-4D97-AF65-F5344CB8AC3E}">
        <p14:creationId xmlns="" xmlns:p14="http://schemas.microsoft.com/office/powerpoint/2010/main" val="2745090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sz="1200" b="0" i="0" u="none" strike="noStrike" kern="1200" baseline="0" dirty="0" smtClean="0">
                <a:solidFill>
                  <a:schemeClr val="tx1"/>
                </a:solidFill>
                <a:latin typeface="Calibri" pitchFamily="34" charset="0"/>
                <a:ea typeface="+mn-ea"/>
                <a:cs typeface="+mn-cs"/>
              </a:rPr>
              <a:t>PvDActivation.log.txt versus vDeskService.log.txt</a:t>
            </a:r>
          </a:p>
          <a:p>
            <a:pPr rtl="0"/>
            <a:r>
              <a:rPr lang="en-IE" sz="1200" b="0" i="0" u="none" strike="noStrike" kern="1200" baseline="0" dirty="0" smtClean="0">
                <a:solidFill>
                  <a:schemeClr val="tx1"/>
                </a:solidFill>
                <a:latin typeface="Calibri" pitchFamily="34" charset="0"/>
                <a:ea typeface="+mn-ea"/>
                <a:cs typeface="+mn-cs"/>
              </a:rPr>
              <a:t>*difference is the activation log is only for first time setup and service log is running, so it captures subsequent inventory operations*</a:t>
            </a:r>
          </a:p>
          <a:p>
            <a:pPr rtl="0"/>
            <a:endParaRPr lang="en-IE" sz="1200" b="0" i="0" u="none" strike="noStrike" kern="1200" baseline="0" dirty="0" smtClean="0">
              <a:solidFill>
                <a:schemeClr val="tx1"/>
              </a:solidFill>
              <a:latin typeface="Calibri" pitchFamily="34" charset="0"/>
              <a:ea typeface="+mn-ea"/>
              <a:cs typeface="+mn-cs"/>
            </a:endParaRPr>
          </a:p>
          <a:p>
            <a:pPr rtl="0"/>
            <a:endParaRPr lang="en-IE" sz="1200" b="0" i="0" u="none" strike="noStrike" kern="1200" baseline="0" dirty="0" smtClean="0">
              <a:solidFill>
                <a:schemeClr val="tx1"/>
              </a:solidFill>
              <a:latin typeface="Calibri" pitchFamily="34" charset="0"/>
              <a:ea typeface="+mn-ea"/>
              <a:cs typeface="+mn-cs"/>
            </a:endParaRPr>
          </a:p>
          <a:p>
            <a:pPr lvl="1"/>
            <a:endParaRPr lang="en-IE" dirty="0" smtClean="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5</a:t>
            </a:fld>
            <a:endParaRPr lang="en-US" dirty="0"/>
          </a:p>
        </p:txBody>
      </p:sp>
    </p:spTree>
    <p:extLst>
      <p:ext uri="{BB962C8B-B14F-4D97-AF65-F5344CB8AC3E}">
        <p14:creationId xmlns="" xmlns:p14="http://schemas.microsoft.com/office/powerpoint/2010/main" val="3321804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Ref:</a:t>
            </a:r>
          </a:p>
          <a:p>
            <a:r>
              <a:rPr lang="en-IE" dirty="0" smtClean="0"/>
              <a:t>http://msdn.microsoft.com/en-us/library/windows/hardware/ff557272%28v=vs.85%29.aspx</a:t>
            </a:r>
          </a:p>
          <a:p>
            <a:endParaRPr lang="en-IE" dirty="0" smtClean="0"/>
          </a:p>
          <a:p>
            <a:r>
              <a:rPr lang="en-IE" dirty="0" smtClean="0"/>
              <a:t>Service Start-Types: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SERVICE_BOOT_START (0x00000000) Indicates a driver started by the operating system (OS) loader. File system filter drivers commonly use this start type or SERVICE_DEMAND_START. On Microsoft Windows XP and later systems, filters must use this start type in order to take advantage of the new file system filter load order groups.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SERVICE_SYSTEM_START (0x00000001) Indicates a driver started during OS initialization. This start type is used by the file system recognizer. Except for the file systems listed below under "SERVICE_DISABLED," file systems (including network file system components) commonly use this start type or SERVICE_DEMAND_START. This start type is also used by device drivers for PnP devices that are enumerated during system initialization but not required to load the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SERVICE_DEMAND_START (0x00000003) Indicates a driver started on demand, either by the PnP Manager (for device drivers) or by the Service Control Manager (for file systems and file system filter drivers).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endParaRPr lang="en-IE" dirty="0" smtClean="0"/>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6</a:t>
            </a:fld>
            <a:endParaRPr lang="en-US" dirty="0"/>
          </a:p>
        </p:txBody>
      </p:sp>
    </p:spTree>
    <p:extLst>
      <p:ext uri="{BB962C8B-B14F-4D97-AF65-F5344CB8AC3E}">
        <p14:creationId xmlns="" xmlns:p14="http://schemas.microsoft.com/office/powerpoint/2010/main" val="100277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Notes:</a:t>
            </a:r>
          </a:p>
          <a:p>
            <a:r>
              <a:rPr lang="en-IE" dirty="0" smtClean="0"/>
              <a:t>-IvmSupervisor.log = </a:t>
            </a:r>
            <a:r>
              <a:rPr lang="en-IE" sz="1200" b="0" i="0" u="none" strike="noStrike" kern="1200" baseline="0" dirty="0" smtClean="0">
                <a:solidFill>
                  <a:schemeClr val="tx1"/>
                </a:solidFill>
                <a:latin typeface="Calibri" pitchFamily="34" charset="0"/>
                <a:ea typeface="+mn-ea"/>
                <a:cs typeface="+mn-cs"/>
              </a:rPr>
              <a:t>The PVD driver/ivm.sys (core) log</a:t>
            </a:r>
            <a:endParaRPr lang="en-IE" dirty="0" smtClean="0"/>
          </a:p>
          <a:p>
            <a:r>
              <a:rPr lang="en-IE" dirty="0" smtClean="0"/>
              <a:t>-Log messages from IVM.sys basically stop after the drivers have been booted/VHD mounted/catalog hive loaded/etc.</a:t>
            </a:r>
          </a:p>
          <a:p>
            <a:endParaRPr lang="en-IE" dirty="0" smtClean="0"/>
          </a:p>
          <a:p>
            <a:pPr lvl="1"/>
            <a:endParaRPr lang="en-IE" dirty="0" smtClean="0"/>
          </a:p>
          <a:p>
            <a:pPr marL="0" indent="0">
              <a:buFont typeface="Arial" pitchFamily="34" charset="0"/>
              <a:buNone/>
            </a:pPr>
            <a:endParaRPr lang="en-IE" dirty="0" smtClean="0"/>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7</a:t>
            </a:fld>
            <a:endParaRPr lang="en-US" dirty="0"/>
          </a:p>
        </p:txBody>
      </p:sp>
    </p:spTree>
    <p:extLst>
      <p:ext uri="{BB962C8B-B14F-4D97-AF65-F5344CB8AC3E}">
        <p14:creationId xmlns="" xmlns:p14="http://schemas.microsoft.com/office/powerpoint/2010/main" val="3321804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IE" sz="1200" b="0" i="0" u="none" strike="noStrike" kern="1200" baseline="0" dirty="0" smtClean="0">
                <a:solidFill>
                  <a:schemeClr val="tx1"/>
                </a:solidFill>
                <a:latin typeface="Calibri" pitchFamily="34" charset="0"/>
                <a:ea typeface="+mn-ea"/>
                <a:cs typeface="+mn-cs"/>
              </a:rPr>
              <a:t>INTERNAL: Although the verbosity of the </a:t>
            </a:r>
            <a:r>
              <a:rPr lang="en-IE" sz="1200" dirty="0" smtClean="0"/>
              <a:t>IvmSupervisor.log can be controlled by increasing</a:t>
            </a:r>
            <a:r>
              <a:rPr lang="en-IE" sz="1200" baseline="0" dirty="0" smtClean="0"/>
              <a:t> the values for each individual module of IVM.sys it is </a:t>
            </a:r>
            <a:r>
              <a:rPr lang="en-IE" sz="1200" b="0" i="0" u="none" strike="noStrike" kern="1200" baseline="0" dirty="0" smtClean="0">
                <a:solidFill>
                  <a:schemeClr val="tx1"/>
                </a:solidFill>
                <a:latin typeface="Calibri" pitchFamily="34" charset="0"/>
                <a:ea typeface="+mn-ea"/>
                <a:cs typeface="+mn-cs"/>
              </a:rPr>
              <a:t>not advised. If you bump the log level up it will literally log 5-10 lines of debug for each i/o operation. The machine will run at about 1% normal speed and consume GBs of log space. This is really meant for ivm devs using serial-attached kernel debuggers.</a:t>
            </a: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8</a:t>
            </a:fld>
            <a:endParaRPr lang="en-US" dirty="0"/>
          </a:p>
        </p:txBody>
      </p:sp>
    </p:spTree>
    <p:extLst>
      <p:ext uri="{BB962C8B-B14F-4D97-AF65-F5344CB8AC3E}">
        <p14:creationId xmlns="" xmlns:p14="http://schemas.microsoft.com/office/powerpoint/2010/main" val="332180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pitchFamily="34" charset="0"/>
                <a:ea typeface="+mn-ea"/>
                <a:cs typeface="+mn-cs"/>
              </a:rPr>
              <a:t>Notes:</a:t>
            </a:r>
          </a:p>
          <a:p>
            <a:r>
              <a:rPr lang="en-US" sz="1200" b="0" i="0" u="none" strike="noStrike" kern="1200" baseline="0" dirty="0" smtClean="0">
                <a:solidFill>
                  <a:schemeClr val="tx1"/>
                </a:solidFill>
                <a:latin typeface="Calibri" pitchFamily="34" charset="0"/>
                <a:ea typeface="+mn-ea"/>
                <a:cs typeface="+mn-cs"/>
              </a:rPr>
              <a:t>*</a:t>
            </a:r>
            <a:r>
              <a:rPr lang="en-US" sz="1200" b="1" i="0" u="none" strike="noStrike" kern="1200" baseline="0" dirty="0" smtClean="0">
                <a:solidFill>
                  <a:schemeClr val="tx1"/>
                </a:solidFill>
                <a:latin typeface="Calibri" pitchFamily="34" charset="0"/>
                <a:ea typeface="+mn-ea"/>
                <a:cs typeface="+mn-cs"/>
              </a:rPr>
              <a:t>base image mode</a:t>
            </a:r>
            <a:r>
              <a:rPr lang="en-US" sz="1200" b="0" i="0" u="none" strike="noStrike" kern="1200" baseline="0" dirty="0" smtClean="0">
                <a:solidFill>
                  <a:schemeClr val="tx1"/>
                </a:solidFill>
                <a:latin typeface="Calibri" pitchFamily="34" charset="0"/>
                <a:ea typeface="+mn-ea"/>
                <a:cs typeface="+mn-cs"/>
              </a:rPr>
              <a:t>* = logging into Base VM, taking inventory etc</a:t>
            </a:r>
          </a:p>
          <a:p>
            <a:r>
              <a:rPr lang="en-US" sz="1200" b="0" i="0" u="none" strike="noStrike" kern="1200" baseline="0" dirty="0" smtClean="0">
                <a:solidFill>
                  <a:schemeClr val="tx1"/>
                </a:solidFill>
                <a:latin typeface="Calibri" pitchFamily="34" charset="0"/>
                <a:ea typeface="+mn-ea"/>
                <a:cs typeface="+mn-cs"/>
              </a:rPr>
              <a:t>*</a:t>
            </a:r>
            <a:r>
              <a:rPr lang="en-US" sz="1200" b="1" i="0" u="none" strike="noStrike" kern="1200" baseline="0" dirty="0" smtClean="0">
                <a:solidFill>
                  <a:schemeClr val="tx1"/>
                </a:solidFill>
                <a:latin typeface="Calibri" pitchFamily="34" charset="0"/>
                <a:ea typeface="+mn-ea"/>
                <a:cs typeface="+mn-cs"/>
              </a:rPr>
              <a:t>pool vm mode</a:t>
            </a:r>
            <a:r>
              <a:rPr lang="en-US" sz="1200" b="0" i="0" u="none" strike="noStrike" kern="1200" baseline="0" dirty="0" smtClean="0">
                <a:solidFill>
                  <a:schemeClr val="tx1"/>
                </a:solidFill>
                <a:latin typeface="Calibri" pitchFamily="34" charset="0"/>
                <a:ea typeface="+mn-ea"/>
                <a:cs typeface="+mn-cs"/>
              </a:rPr>
              <a:t>* = Citrix Personal vDisk attached to logged on Pooled static desktop and managing complete machine state</a:t>
            </a:r>
          </a:p>
          <a:p>
            <a:endParaRPr lang="en-US" sz="1200" b="0" i="0" u="none" strike="noStrike" kern="1200" baseline="0" dirty="0" smtClean="0">
              <a:solidFill>
                <a:schemeClr val="tx1"/>
              </a:solidFill>
              <a:latin typeface="Calibri" pitchFamily="34" charset="0"/>
              <a:ea typeface="+mn-ea"/>
              <a:cs typeface="+mn-cs"/>
            </a:endParaRPr>
          </a:p>
          <a:p>
            <a:r>
              <a:rPr lang="en-US" sz="1200" b="0" i="0" u="none" strike="noStrike" kern="1200" baseline="0" dirty="0" smtClean="0">
                <a:solidFill>
                  <a:schemeClr val="tx1"/>
                </a:solidFill>
                <a:latin typeface="Calibri" pitchFamily="34" charset="0"/>
                <a:ea typeface="+mn-ea"/>
                <a:cs typeface="+mn-cs"/>
              </a:rPr>
              <a:t>Above logs can also be found under C:\ProgramData\Citrix\personal vDisk\LOGS </a:t>
            </a:r>
          </a:p>
          <a:p>
            <a:endParaRPr lang="en-IE" sz="2800" dirty="0" smtClean="0">
              <a:solidFill>
                <a:schemeClr val="accent1"/>
              </a:solidFill>
            </a:endParaRPr>
          </a:p>
          <a:p>
            <a:endParaRPr lang="en-IE" sz="2800" dirty="0" smtClean="0">
              <a:solidFill>
                <a:schemeClr val="accent1"/>
              </a:solidFill>
            </a:endParaRPr>
          </a:p>
          <a:p>
            <a:endParaRPr lang="en-IE" sz="2800" dirty="0">
              <a:solidFill>
                <a:schemeClr val="accent1"/>
              </a:solidFill>
            </a:endParaRPr>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9</a:t>
            </a:fld>
            <a:endParaRPr lang="en-US" dirty="0"/>
          </a:p>
        </p:txBody>
      </p:sp>
    </p:spTree>
    <p:extLst>
      <p:ext uri="{BB962C8B-B14F-4D97-AF65-F5344CB8AC3E}">
        <p14:creationId xmlns="" xmlns:p14="http://schemas.microsoft.com/office/powerpoint/2010/main" val="180445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IE" sz="1200" b="0" i="0" u="none" strike="noStrike" kern="1200" baseline="0" dirty="0" smtClean="0">
                <a:solidFill>
                  <a:schemeClr val="tx1"/>
                </a:solidFill>
                <a:latin typeface="Calibri" pitchFamily="34" charset="0"/>
                <a:ea typeface="+mn-ea"/>
                <a:cs typeface="+mn-cs"/>
              </a:rPr>
              <a:t>The reason there are multiple log locations is to provide a complete picture from base and pool vm mode and to prevent logs getting lost on reboot … Here’s how it works:</a:t>
            </a:r>
          </a:p>
          <a:p>
            <a:pPr rtl="0"/>
            <a:endParaRPr lang="en-US" sz="1200" b="0" i="0" u="none" strike="noStrike" kern="1200" baseline="0" dirty="0" smtClean="0">
              <a:solidFill>
                <a:schemeClr val="tx1"/>
              </a:solidFill>
              <a:latin typeface="Calibri" pitchFamily="34" charset="0"/>
              <a:ea typeface="+mn-ea"/>
              <a:cs typeface="+mn-cs"/>
            </a:endParaRPr>
          </a:p>
          <a:p>
            <a:pPr rtl="0"/>
            <a:r>
              <a:rPr lang="en-IE" sz="1200" b="0" i="0" u="none" strike="noStrike" kern="1200" baseline="0" dirty="0" smtClean="0">
                <a:solidFill>
                  <a:schemeClr val="tx1"/>
                </a:solidFill>
                <a:latin typeface="Calibri" pitchFamily="34" charset="0"/>
                <a:ea typeface="+mn-ea"/>
                <a:cs typeface="+mn-cs"/>
              </a:rPr>
              <a:t>1.The PVD service logs when running in *</a:t>
            </a:r>
            <a:r>
              <a:rPr lang="en-IE" sz="1200" b="1" i="0" u="none" strike="noStrike" kern="1200" baseline="0" dirty="0" smtClean="0">
                <a:solidFill>
                  <a:schemeClr val="tx1"/>
                </a:solidFill>
                <a:latin typeface="Calibri" pitchFamily="34" charset="0"/>
                <a:ea typeface="+mn-ea"/>
                <a:cs typeface="+mn-cs"/>
              </a:rPr>
              <a:t>base image mode</a:t>
            </a:r>
            <a:r>
              <a:rPr lang="en-IE" sz="1200" b="0" i="0" u="none" strike="noStrike" kern="1200" baseline="0" dirty="0" smtClean="0">
                <a:solidFill>
                  <a:schemeClr val="tx1"/>
                </a:solidFill>
                <a:latin typeface="Calibri" pitchFamily="34" charset="0"/>
                <a:ea typeface="+mn-ea"/>
                <a:cs typeface="+mn-cs"/>
              </a:rPr>
              <a:t>* (eg, taking inventory, etc) go into C:\documents and settings\all users\application data\citrix\personal vdisk\logs . </a:t>
            </a:r>
          </a:p>
          <a:p>
            <a:pPr rtl="0"/>
            <a:r>
              <a:rPr lang="en-IE" sz="1200" b="0" i="0" u="none" strike="noStrike" kern="1200" baseline="0" dirty="0" smtClean="0">
                <a:solidFill>
                  <a:schemeClr val="tx1"/>
                </a:solidFill>
                <a:latin typeface="Calibri" pitchFamily="34" charset="0"/>
                <a:ea typeface="+mn-ea"/>
                <a:cs typeface="+mn-cs"/>
              </a:rPr>
              <a:t>2.The logs from #1 are *</a:t>
            </a:r>
            <a:r>
              <a:rPr lang="en-IE" sz="1200" b="1" i="0" u="none" strike="noStrike" kern="1200" baseline="0" dirty="0" smtClean="0">
                <a:solidFill>
                  <a:schemeClr val="tx1"/>
                </a:solidFill>
                <a:latin typeface="Calibri" pitchFamily="34" charset="0"/>
                <a:ea typeface="+mn-ea"/>
                <a:cs typeface="+mn-cs"/>
              </a:rPr>
              <a:t>copied</a:t>
            </a:r>
            <a:r>
              <a:rPr lang="en-IE" sz="1200" b="0" i="0" u="none" strike="noStrike" kern="1200" baseline="0" dirty="0" smtClean="0">
                <a:solidFill>
                  <a:schemeClr val="tx1"/>
                </a:solidFill>
                <a:latin typeface="Calibri" pitchFamily="34" charset="0"/>
                <a:ea typeface="+mn-ea"/>
                <a:cs typeface="+mn-cs"/>
              </a:rPr>
              <a:t>* into the PVD on first provisioning or image update, into P:\documents and settings\all users\application data\citrix\personal vdisk\logs</a:t>
            </a:r>
          </a:p>
          <a:p>
            <a:pPr rtl="0"/>
            <a:r>
              <a:rPr lang="en-IE" sz="1200" b="0" i="0" u="none" strike="noStrike" kern="1200" baseline="0" dirty="0" smtClean="0">
                <a:solidFill>
                  <a:schemeClr val="tx1"/>
                </a:solidFill>
                <a:latin typeface="Calibri" pitchFamily="34" charset="0"/>
                <a:ea typeface="+mn-ea"/>
                <a:cs typeface="+mn-cs"/>
              </a:rPr>
              <a:t>3.The logs from #2 are *</a:t>
            </a:r>
            <a:r>
              <a:rPr lang="en-IE" sz="1200" b="1" i="0" u="none" strike="noStrike" kern="1200" baseline="0" dirty="0" smtClean="0">
                <a:solidFill>
                  <a:schemeClr val="tx1"/>
                </a:solidFill>
                <a:latin typeface="Calibri" pitchFamily="34" charset="0"/>
                <a:ea typeface="+mn-ea"/>
                <a:cs typeface="+mn-cs"/>
              </a:rPr>
              <a:t>appended</a:t>
            </a:r>
            <a:r>
              <a:rPr lang="en-IE" sz="1200" b="0" i="0" u="none" strike="noStrike" kern="1200" baseline="0" dirty="0" smtClean="0">
                <a:solidFill>
                  <a:schemeClr val="tx1"/>
                </a:solidFill>
                <a:latin typeface="Calibri" pitchFamily="34" charset="0"/>
                <a:ea typeface="+mn-ea"/>
                <a:cs typeface="+mn-cs"/>
              </a:rPr>
              <a:t>* by the PVD service when running in *</a:t>
            </a:r>
            <a:r>
              <a:rPr lang="en-IE" sz="1200" b="1" i="0" u="none" strike="noStrike" kern="1200" baseline="0" dirty="0" smtClean="0">
                <a:solidFill>
                  <a:schemeClr val="tx1"/>
                </a:solidFill>
                <a:latin typeface="Calibri" pitchFamily="34" charset="0"/>
                <a:ea typeface="+mn-ea"/>
                <a:cs typeface="+mn-cs"/>
              </a:rPr>
              <a:t>pool vm mode</a:t>
            </a:r>
            <a:r>
              <a:rPr lang="en-IE" sz="1200" b="0" i="0" u="none" strike="noStrike" kern="1200" baseline="0" dirty="0" smtClean="0">
                <a:solidFill>
                  <a:schemeClr val="tx1"/>
                </a:solidFill>
                <a:latin typeface="Calibri" pitchFamily="34" charset="0"/>
                <a:ea typeface="+mn-ea"/>
                <a:cs typeface="+mn-cs"/>
              </a:rPr>
              <a:t>*</a:t>
            </a:r>
          </a:p>
          <a:p>
            <a:pPr rtl="0"/>
            <a:r>
              <a:rPr lang="en-IE" sz="1200" b="0" i="0" u="none" strike="noStrike" kern="1200" baseline="0" dirty="0" smtClean="0">
                <a:solidFill>
                  <a:schemeClr val="tx1"/>
                </a:solidFill>
                <a:latin typeface="Calibri" pitchFamily="34" charset="0"/>
                <a:ea typeface="+mn-ea"/>
                <a:cs typeface="+mn-cs"/>
              </a:rPr>
              <a:t>4.The PVD driver (core) logs (</a:t>
            </a:r>
            <a:r>
              <a:rPr lang="en-IE" dirty="0" smtClean="0"/>
              <a:t>IvmSupervisor.log) </a:t>
            </a:r>
            <a:r>
              <a:rPr lang="en-IE" sz="1200" b="0" i="0" u="none" strike="noStrike" kern="1200" baseline="0" dirty="0" smtClean="0">
                <a:solidFill>
                  <a:schemeClr val="tx1"/>
                </a:solidFill>
                <a:latin typeface="Calibri" pitchFamily="34" charset="0"/>
                <a:ea typeface="+mn-ea"/>
                <a:cs typeface="+mn-cs"/>
              </a:rPr>
              <a:t>go to the root of P:\  (used in *</a:t>
            </a:r>
            <a:r>
              <a:rPr lang="en-IE" sz="1200" b="1" i="0" u="none" strike="noStrike" kern="1200" baseline="0" dirty="0" smtClean="0">
                <a:solidFill>
                  <a:schemeClr val="tx1"/>
                </a:solidFill>
                <a:latin typeface="Calibri" pitchFamily="34" charset="0"/>
                <a:ea typeface="+mn-ea"/>
                <a:cs typeface="+mn-cs"/>
              </a:rPr>
              <a:t>pool vm mode</a:t>
            </a:r>
            <a:r>
              <a:rPr lang="en-IE" sz="1200" b="0" i="0" u="none" strike="noStrike" kern="1200" baseline="0" dirty="0" smtClean="0">
                <a:solidFill>
                  <a:schemeClr val="tx1"/>
                </a:solidFill>
                <a:latin typeface="Calibri" pitchFamily="34" charset="0"/>
                <a:ea typeface="+mn-ea"/>
                <a:cs typeface="+mn-cs"/>
              </a:rPr>
              <a:t>*)</a:t>
            </a:r>
          </a:p>
          <a:p>
            <a:pPr rtl="0"/>
            <a:endParaRPr lang="en-US" sz="1200" b="0" i="0" u="none" strike="noStrike" kern="1200" baseline="0" dirty="0" smtClean="0">
              <a:solidFill>
                <a:schemeClr val="tx1"/>
              </a:solidFill>
              <a:latin typeface="Calibri" pitchFamily="34" charset="0"/>
              <a:ea typeface="+mn-ea"/>
              <a:cs typeface="+mn-cs"/>
            </a:endParaRPr>
          </a:p>
          <a:p>
            <a:pPr rtl="0"/>
            <a:r>
              <a:rPr lang="en-IE" sz="1200" b="0" i="0" u="none" strike="noStrike" kern="1200" baseline="0" dirty="0" smtClean="0">
                <a:solidFill>
                  <a:schemeClr val="tx1"/>
                </a:solidFill>
                <a:latin typeface="Calibri" pitchFamily="34" charset="0"/>
                <a:ea typeface="+mn-ea"/>
                <a:cs typeface="+mn-cs"/>
              </a:rPr>
              <a:t>The reason we make the copy in #2 is that we need to have the logs preserved in the PVD, else they would be lost when the pool vm shuts down/resnaps to snapshot.</a:t>
            </a: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10</a:t>
            </a:fld>
            <a:endParaRPr lang="en-US" dirty="0"/>
          </a:p>
        </p:txBody>
      </p:sp>
    </p:spTree>
    <p:extLst>
      <p:ext uri="{BB962C8B-B14F-4D97-AF65-F5344CB8AC3E}">
        <p14:creationId xmlns="" xmlns:p14="http://schemas.microsoft.com/office/powerpoint/2010/main" val="357622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PvDSvc.log.txt</a:t>
            </a: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11</a:t>
            </a:fld>
            <a:endParaRPr lang="en-US" dirty="0"/>
          </a:p>
        </p:txBody>
      </p:sp>
    </p:spTree>
    <p:extLst>
      <p:ext uri="{BB962C8B-B14F-4D97-AF65-F5344CB8AC3E}">
        <p14:creationId xmlns="" xmlns:p14="http://schemas.microsoft.com/office/powerpoint/2010/main" val="4180121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Notes: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-Hide slide for the time being…</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-Log file which</a:t>
            </a:r>
            <a:r>
              <a:rPr lang="en-IE" baseline="0" dirty="0" smtClean="0"/>
              <a:t> tracks interaction and requests to the </a:t>
            </a:r>
            <a:r>
              <a:rPr lang="en-IE" dirty="0" smtClean="0"/>
              <a:t>PvD WMI provider (</a:t>
            </a:r>
            <a:r>
              <a:rPr lang="en-IE" dirty="0" smtClean="0">
                <a:solidFill>
                  <a:schemeClr val="accent1"/>
                </a:solidFill>
              </a:rPr>
              <a:t>PvDWMI.dll</a:t>
            </a:r>
            <a:r>
              <a:rPr lang="en-IE"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err="1" smtClean="0"/>
              <a:t>Orig</a:t>
            </a:r>
            <a:r>
              <a:rPr lang="en-IE"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The PvDWMI.log file will show more information once a consumer of WMI information such as Desktop Director requests information through </a:t>
            </a:r>
            <a:r>
              <a:rPr lang="en-IE" dirty="0" err="1" smtClean="0"/>
              <a:t>WinRM</a:t>
            </a: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Update</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The PvDWMI.log file</a:t>
            </a:r>
            <a:r>
              <a:rPr lang="en-IE" baseline="0" dirty="0" smtClean="0"/>
              <a:t> records all calls to the </a:t>
            </a:r>
            <a:r>
              <a:rPr lang="en-IE" baseline="0" dirty="0" err="1" smtClean="0"/>
              <a:t>PvD</a:t>
            </a:r>
            <a:r>
              <a:rPr lang="en-IE" baseline="0" dirty="0" smtClean="0"/>
              <a:t> WMI provider</a:t>
            </a: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12</a:t>
            </a:fld>
            <a:endParaRPr lang="en-US" dirty="0"/>
          </a:p>
        </p:txBody>
      </p:sp>
    </p:spTree>
    <p:extLst>
      <p:ext uri="{BB962C8B-B14F-4D97-AF65-F5344CB8AC3E}">
        <p14:creationId xmlns="" xmlns:p14="http://schemas.microsoft.com/office/powerpoint/2010/main" val="712393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TW" altLang="en-US" sz="1200" kern="1200" baseline="0" dirty="0" smtClean="0">
                <a:solidFill>
                  <a:schemeClr val="tx1"/>
                </a:solidFill>
                <a:latin typeface="Calibri" pitchFamily="34" charset="0"/>
                <a:ea typeface="+mn-ea"/>
                <a:cs typeface="+mn-cs"/>
              </a:rPr>
              <a:t>“</a:t>
            </a:r>
            <a:r>
              <a:rPr lang="en-US" altLang="zh-TW" sz="1200" kern="1200" baseline="0" dirty="0" smtClean="0">
                <a:solidFill>
                  <a:schemeClr val="tx1"/>
                </a:solidFill>
                <a:latin typeface="Calibri" pitchFamily="34" charset="0"/>
                <a:ea typeface="+mn-ea"/>
                <a:cs typeface="+mn-cs"/>
              </a:rPr>
              <a:t>PVDLOGS.ZIP”</a:t>
            </a:r>
            <a:r>
              <a:rPr lang="zh-TW" altLang="en-US" sz="1200" kern="1200" baseline="0" dirty="0" smtClean="0">
                <a:solidFill>
                  <a:schemeClr val="tx1"/>
                </a:solidFill>
                <a:latin typeface="Calibri" pitchFamily="34" charset="0"/>
                <a:ea typeface="+mn-ea"/>
                <a:cs typeface="+mn-cs"/>
              </a:rPr>
              <a:t> </a:t>
            </a:r>
            <a:r>
              <a:rPr lang="en-IE" altLang="zh-TW" sz="1200" kern="1200" baseline="0" dirty="0" smtClean="0">
                <a:solidFill>
                  <a:schemeClr val="tx1"/>
                </a:solidFill>
                <a:latin typeface="Calibri" pitchFamily="34" charset="0"/>
                <a:ea typeface="+mn-ea"/>
                <a:cs typeface="+mn-cs"/>
              </a:rPr>
              <a:t>will be created will be created and placed in %TEMP% folder</a:t>
            </a:r>
            <a:endParaRPr lang="zh-TW" altLang="en-US" sz="1200" kern="1200" baseline="0" dirty="0" smtClean="0">
              <a:solidFill>
                <a:schemeClr val="tx1"/>
              </a:solidFill>
              <a:latin typeface="Calibri" pitchFamily="34" charset="0"/>
              <a:ea typeface="+mn-ea"/>
              <a:cs typeface="+mn-cs"/>
            </a:endParaRP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13</a:t>
            </a:fld>
            <a:endParaRPr lang="en-US" dirty="0"/>
          </a:p>
        </p:txBody>
      </p:sp>
    </p:spTree>
    <p:extLst>
      <p:ext uri="{BB962C8B-B14F-4D97-AF65-F5344CB8AC3E}">
        <p14:creationId xmlns="" xmlns:p14="http://schemas.microsoft.com/office/powerpoint/2010/main" val="2156200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(service controller) is a command line program used </a:t>
            </a:r>
            <a:r>
              <a:rPr lang="en-IE" sz="1200" b="0" kern="1200" dirty="0" smtClean="0">
                <a:solidFill>
                  <a:schemeClr val="tx1"/>
                </a:solidFill>
                <a:effectLst/>
                <a:latin typeface="Calibri" pitchFamily="34" charset="0"/>
                <a:ea typeface="+mn-ea"/>
                <a:cs typeface="+mn-cs"/>
              </a:rPr>
              <a:t>for</a:t>
            </a:r>
            <a:r>
              <a:rPr lang="en-IE" b="0" dirty="0" smtClean="0"/>
              <a:t> communicating with the NT Service Controller and services.</a:t>
            </a:r>
            <a:r>
              <a:rPr lang="en-IE" b="0" baseline="0" dirty="0" smtClean="0"/>
              <a:t> It </a:t>
            </a:r>
            <a:r>
              <a:rPr lang="en-IE" b="0" dirty="0" smtClean="0"/>
              <a:t>can be used to return a list of </a:t>
            </a:r>
            <a:r>
              <a:rPr lang="en-IE" b="0" u="sng" dirty="0" smtClean="0"/>
              <a:t>active</a:t>
            </a:r>
            <a:r>
              <a:rPr lang="en-IE" b="0" dirty="0" smtClean="0"/>
              <a:t> services including kernel and</a:t>
            </a:r>
            <a:r>
              <a:rPr lang="en-IE" b="0" baseline="0" dirty="0" smtClean="0"/>
              <a:t> file system drivers.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b="0" baseline="0" dirty="0" smtClean="0"/>
              <a:t>Common commands:</a:t>
            </a:r>
          </a:p>
          <a:p>
            <a:pPr marL="0" marR="0" indent="0" algn="l" defTabSz="914400" rtl="0" eaLnBrk="0" fontAlgn="base" latinLnBrk="0" hangingPunct="0">
              <a:lnSpc>
                <a:spcPct val="100000"/>
              </a:lnSpc>
              <a:spcBef>
                <a:spcPct val="30000"/>
              </a:spcBef>
              <a:spcAft>
                <a:spcPct val="0"/>
              </a:spcAft>
              <a:buClrTx/>
              <a:buSzTx/>
              <a:buFontTx/>
              <a:buNone/>
              <a:tabLst/>
              <a:defRPr/>
            </a:pPr>
            <a:r>
              <a:rPr lang="en-IE" sz="1100" b="0" baseline="0" dirty="0" smtClean="0"/>
              <a:t>SC query (will return list of active services and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baseline="0" dirty="0" smtClean="0"/>
              <a:t>SC query type= service (will return a list of active services including )</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baseline="0" dirty="0" smtClean="0"/>
              <a:t>SC query type= driver (will return a list of active drivers including the PvD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baseline="0" dirty="0" smtClean="0"/>
              <a:t>SC query type= driver state= all (will return a list of drivers including the PvD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baseline="0" dirty="0" smtClean="0"/>
              <a:t>SC query &lt;drivername&gt; (will return details for the specified driver e.g. “ivm”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Complete syntax</a:t>
            </a:r>
            <a:r>
              <a:rPr lang="en-IE" b="0" baseline="0" dirty="0" smtClean="0"/>
              <a:t> examples:</a:t>
            </a:r>
            <a:endParaRPr lang="en-IE" b="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 Enumerates status for active services &amp;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messenger      - Displays status for the messenger service</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queryex messenger    - Displays extended status for the messenger service</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type= driver   - Enumerates only active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type= service  - Enumerates only Win32 services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state= all     - Enumerates all services &amp;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bufsize= 50    - Enumerates with a 50 byte buffer.</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ri= 14         - Enumerates with resume index = 14</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queryex group= ""    - Enumerates active services not in a group</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type= service type= interact - Enumerates all interactive services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sc query type= driver group= NDIS     - Enumerates all NDIS drivers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1"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Note on service types: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b="0" dirty="0" smtClean="0"/>
              <a:t>Services can</a:t>
            </a:r>
            <a:r>
              <a:rPr lang="en-IE" b="0" baseline="0" dirty="0" smtClean="0"/>
              <a:t> fall under different categories:</a:t>
            </a:r>
            <a:endParaRPr lang="en-IE" b="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b="1" dirty="0" smtClean="0"/>
              <a:t>ServiceTypes</a:t>
            </a:r>
          </a:p>
          <a:p>
            <a:r>
              <a:rPr lang="en-IE" b="1" dirty="0" smtClean="0"/>
              <a:t>Adapter</a:t>
            </a:r>
            <a:r>
              <a:rPr lang="en-IE" dirty="0" smtClean="0"/>
              <a:t> A service for a hardware device that requires its own driver.  </a:t>
            </a:r>
          </a:p>
          <a:p>
            <a:r>
              <a:rPr lang="en-IE" b="1" dirty="0" smtClean="0"/>
              <a:t>FileSystemDriver</a:t>
            </a:r>
            <a:r>
              <a:rPr lang="en-IE" dirty="0" smtClean="0"/>
              <a:t> A file system driver, which is also a Kernel device driver.  </a:t>
            </a:r>
          </a:p>
          <a:p>
            <a:r>
              <a:rPr lang="en-IE" b="1" dirty="0" smtClean="0"/>
              <a:t>InteractiveProcess</a:t>
            </a:r>
            <a:r>
              <a:rPr lang="en-IE" dirty="0" smtClean="0"/>
              <a:t> A service that can communicate with the desktop.  </a:t>
            </a:r>
          </a:p>
          <a:p>
            <a:r>
              <a:rPr lang="en-IE" b="1" dirty="0" smtClean="0"/>
              <a:t>KernelDriver</a:t>
            </a:r>
            <a:r>
              <a:rPr lang="en-IE" dirty="0" smtClean="0"/>
              <a:t> A Kernel device driver such as a hard disk or other low-level hardware device driver.  </a:t>
            </a:r>
          </a:p>
          <a:p>
            <a:r>
              <a:rPr lang="en-IE" b="1" dirty="0" smtClean="0"/>
              <a:t>RecognizerDriver</a:t>
            </a:r>
            <a:r>
              <a:rPr lang="en-IE" dirty="0" smtClean="0"/>
              <a:t> A file system driver used during startup to determine the file systems present on the system.  </a:t>
            </a:r>
          </a:p>
          <a:p>
            <a:r>
              <a:rPr lang="en-IE" b="1" dirty="0" smtClean="0"/>
              <a:t>Win32OwnProcess</a:t>
            </a:r>
            <a:r>
              <a:rPr lang="en-IE" dirty="0" smtClean="0"/>
              <a:t> A Win32 program that can be started by the Service Controller and that obeys the service control protocol. This type of Win32 service runs in a process by itself.  </a:t>
            </a:r>
          </a:p>
          <a:p>
            <a:r>
              <a:rPr lang="en-IE" b="1" dirty="0" smtClean="0"/>
              <a:t>Win32ShareProcess</a:t>
            </a:r>
            <a:r>
              <a:rPr lang="en-IE" dirty="0" smtClean="0"/>
              <a:t> A Win32 service that can share a process with other Win32 services.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14</a:t>
            </a:fld>
            <a:endParaRPr lang="en-US" dirty="0"/>
          </a:p>
        </p:txBody>
      </p:sp>
    </p:spTree>
    <p:extLst>
      <p:ext uri="{BB962C8B-B14F-4D97-AF65-F5344CB8AC3E}">
        <p14:creationId xmlns="" xmlns:p14="http://schemas.microsoft.com/office/powerpoint/2010/main" val="3268156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driverquery lists the installed device drivers and their properties on the system. Can be used as another useful tool for checking the state of key drivers</a:t>
            </a:r>
            <a:r>
              <a:rPr lang="en-IE" baseline="0" dirty="0" smtClean="0"/>
              <a:t> and </a:t>
            </a:r>
            <a:r>
              <a:rPr lang="en-IE" dirty="0" smtClean="0"/>
              <a:t>will return</a:t>
            </a:r>
            <a:r>
              <a:rPr lang="en-IE" baseline="0" dirty="0" smtClean="0"/>
              <a:t> extra information on top of what SC.exe can provide e.g. location of driver on system (path)…</a:t>
            </a: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15</a:t>
            </a:fld>
            <a:endParaRPr lang="en-US" dirty="0"/>
          </a:p>
        </p:txBody>
      </p:sp>
    </p:spTree>
    <p:extLst>
      <p:ext uri="{BB962C8B-B14F-4D97-AF65-F5344CB8AC3E}">
        <p14:creationId xmlns="" xmlns:p14="http://schemas.microsoft.com/office/powerpoint/2010/main" val="764564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IE" sz="1200" b="1" i="0" u="none" strike="noStrike" kern="1200" baseline="0" dirty="0" smtClean="0">
                <a:solidFill>
                  <a:schemeClr val="tx1"/>
                </a:solidFill>
                <a:latin typeface="Calibri" pitchFamily="34" charset="0"/>
                <a:ea typeface="+mn-ea"/>
                <a:cs typeface="+mn-cs"/>
              </a:rPr>
              <a:t>AutoActivate</a:t>
            </a:r>
          </a:p>
          <a:p>
            <a:pPr rtl="0"/>
            <a:r>
              <a:rPr lang="en-IE" sz="1200" b="1" i="0" u="none" strike="noStrike" kern="1200" baseline="0" dirty="0" smtClean="0">
                <a:solidFill>
                  <a:schemeClr val="tx1"/>
                </a:solidFill>
                <a:latin typeface="Calibri" pitchFamily="34" charset="0"/>
                <a:ea typeface="+mn-ea"/>
                <a:cs typeface="+mn-cs"/>
              </a:rPr>
              <a:t>BlockLogonIfUpdateInProgress</a:t>
            </a:r>
          </a:p>
          <a:p>
            <a:pPr rtl="0"/>
            <a:r>
              <a:rPr lang="en-IE" sz="1200" b="1" i="0" u="none" strike="noStrike" kern="1200" baseline="0" dirty="0" smtClean="0">
                <a:solidFill>
                  <a:schemeClr val="tx1"/>
                </a:solidFill>
                <a:latin typeface="Calibri" pitchFamily="34" charset="0"/>
                <a:ea typeface="+mn-ea"/>
                <a:cs typeface="+mn-cs"/>
              </a:rPr>
              <a:t>EnableUserprofileRedirection</a:t>
            </a:r>
          </a:p>
          <a:p>
            <a:pPr rtl="0"/>
            <a:r>
              <a:rPr lang="en-IE" sz="1200" b="1" i="0" u="none" strike="noStrike" kern="1200" baseline="0" dirty="0" smtClean="0">
                <a:solidFill>
                  <a:schemeClr val="tx1"/>
                </a:solidFill>
                <a:latin typeface="Calibri" pitchFamily="34" charset="0"/>
                <a:ea typeface="+mn-ea"/>
                <a:cs typeface="+mn-cs"/>
              </a:rPr>
              <a:t>HideVHDMountPoint</a:t>
            </a:r>
          </a:p>
          <a:p>
            <a:pPr rtl="0"/>
            <a:r>
              <a:rPr lang="en-IE" sz="1200" b="1" i="0" u="none" strike="noStrike" kern="1200" baseline="0" dirty="0" smtClean="0">
                <a:solidFill>
                  <a:schemeClr val="tx1"/>
                </a:solidFill>
                <a:latin typeface="Calibri" pitchFamily="34" charset="0"/>
                <a:ea typeface="+mn-ea"/>
                <a:cs typeface="+mn-cs"/>
              </a:rPr>
              <a:t>InterceptShutdown (changing this value to 0 will disable the inventory wizard from running automatically)</a:t>
            </a:r>
          </a:p>
          <a:p>
            <a:pPr rtl="0"/>
            <a:r>
              <a:rPr lang="en-IE" sz="1200" b="1" i="0" u="none" strike="noStrike" kern="1200" baseline="0" dirty="0" smtClean="0">
                <a:solidFill>
                  <a:schemeClr val="tx1"/>
                </a:solidFill>
                <a:latin typeface="Calibri" pitchFamily="34" charset="0"/>
                <a:ea typeface="+mn-ea"/>
                <a:cs typeface="+mn-cs"/>
              </a:rPr>
              <a:t>PercentOfPvdForApps</a:t>
            </a:r>
          </a:p>
          <a:p>
            <a:pPr rtl="0"/>
            <a:r>
              <a:rPr lang="en-IE" sz="1200" b="1" i="0" u="none" strike="noStrike" kern="1200" baseline="0" dirty="0" smtClean="0">
                <a:solidFill>
                  <a:schemeClr val="tx1"/>
                </a:solidFill>
                <a:latin typeface="Calibri" pitchFamily="34" charset="0"/>
                <a:ea typeface="+mn-ea"/>
                <a:cs typeface="+mn-cs"/>
              </a:rPr>
              <a:t>PowerOffAfterUpdate</a:t>
            </a:r>
          </a:p>
          <a:p>
            <a:pPr rtl="0"/>
            <a:r>
              <a:rPr lang="en-IE" sz="1200" b="1" i="0" u="none" strike="noStrike" kern="1200" baseline="0" dirty="0" smtClean="0">
                <a:solidFill>
                  <a:schemeClr val="tx1"/>
                </a:solidFill>
                <a:latin typeface="Calibri" pitchFamily="34" charset="0"/>
                <a:ea typeface="+mn-ea"/>
                <a:cs typeface="+mn-cs"/>
              </a:rPr>
              <a:t>VdiEnvironment </a:t>
            </a:r>
          </a:p>
          <a:p>
            <a:pPr rtl="0"/>
            <a:r>
              <a:rPr lang="en-US" sz="1200" b="0" i="0" u="none" strike="noStrike" kern="1200" baseline="0" dirty="0" smtClean="0">
                <a:solidFill>
                  <a:schemeClr val="tx1"/>
                </a:solidFill>
                <a:latin typeface="Calibri" pitchFamily="34" charset="0"/>
                <a:ea typeface="+mn-ea"/>
                <a:cs typeface="+mn-cs"/>
              </a:rPr>
              <a:t>ENV_VMWARE_VIEW = 0,</a:t>
            </a:r>
          </a:p>
          <a:p>
            <a:pPr rtl="0"/>
            <a:r>
              <a:rPr lang="en-US" sz="1200" b="0" i="0" u="none" strike="noStrike" kern="1200" baseline="0" dirty="0" smtClean="0">
                <a:solidFill>
                  <a:schemeClr val="tx1"/>
                </a:solidFill>
                <a:latin typeface="Calibri" pitchFamily="34" charset="0"/>
                <a:ea typeface="+mn-ea"/>
                <a:cs typeface="+mn-cs"/>
              </a:rPr>
              <a:t>ENV_XENDESKTOP_ESX = 1,</a:t>
            </a:r>
          </a:p>
          <a:p>
            <a:pPr rtl="0"/>
            <a:r>
              <a:rPr lang="en-US" sz="1200" b="0" i="0" u="none" strike="noStrike" kern="1200" baseline="0" dirty="0" smtClean="0">
                <a:solidFill>
                  <a:schemeClr val="tx1"/>
                </a:solidFill>
                <a:latin typeface="Calibri" pitchFamily="34" charset="0"/>
                <a:ea typeface="+mn-ea"/>
                <a:cs typeface="+mn-cs"/>
              </a:rPr>
              <a:t>ENV_XENDESKTOP_XENSERVER = 2,</a:t>
            </a:r>
          </a:p>
          <a:p>
            <a:pPr rtl="0"/>
            <a:r>
              <a:rPr lang="en-US" sz="1200" b="0" i="0" u="none" strike="noStrike" kern="1200" baseline="0" dirty="0" smtClean="0">
                <a:solidFill>
                  <a:schemeClr val="tx1"/>
                </a:solidFill>
                <a:latin typeface="Calibri" pitchFamily="34" charset="0"/>
                <a:ea typeface="+mn-ea"/>
                <a:cs typeface="+mn-cs"/>
              </a:rPr>
              <a:t>ENV_CITRIX_PVS = 3,</a:t>
            </a: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16</a:t>
            </a:fld>
            <a:endParaRPr lang="en-US" dirty="0"/>
          </a:p>
        </p:txBody>
      </p:sp>
    </p:spTree>
    <p:extLst>
      <p:ext uri="{BB962C8B-B14F-4D97-AF65-F5344CB8AC3E}">
        <p14:creationId xmlns="" xmlns:p14="http://schemas.microsoft.com/office/powerpoint/2010/main" val="545151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Use Dir /a switch to show all</a:t>
            </a:r>
            <a:r>
              <a:rPr lang="en-IE" baseline="0" dirty="0" smtClean="0"/>
              <a:t> files and folders…</a:t>
            </a: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17</a:t>
            </a:fld>
            <a:endParaRPr lang="en-US" dirty="0"/>
          </a:p>
        </p:txBody>
      </p:sp>
    </p:spTree>
    <p:extLst>
      <p:ext uri="{BB962C8B-B14F-4D97-AF65-F5344CB8AC3E}">
        <p14:creationId xmlns="" xmlns:p14="http://schemas.microsoft.com/office/powerpoint/2010/main" val="2410749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sz="1200" b="0" i="0" u="none" strike="noStrike" kern="1200" baseline="0" dirty="0" smtClean="0">
                <a:solidFill>
                  <a:schemeClr val="tx1"/>
                </a:solidFill>
                <a:latin typeface="Calibri" pitchFamily="34" charset="0"/>
                <a:ea typeface="+mn-ea"/>
                <a:cs typeface="+mn-cs"/>
              </a:rPr>
              <a:t>Notes:</a:t>
            </a:r>
          </a:p>
          <a:p>
            <a:pPr marL="0" marR="0" indent="0" algn="l" defTabSz="914400" rtl="0" eaLnBrk="0" fontAlgn="base" latinLnBrk="0" hangingPunct="0">
              <a:lnSpc>
                <a:spcPct val="100000"/>
              </a:lnSpc>
              <a:spcBef>
                <a:spcPct val="30000"/>
              </a:spcBef>
              <a:spcAft>
                <a:spcPct val="0"/>
              </a:spcAft>
              <a:buClrTx/>
              <a:buSzTx/>
              <a:buFontTx/>
              <a:buNone/>
              <a:tabLst/>
              <a:defRPr/>
            </a:pPr>
            <a:r>
              <a:rPr lang="en-IE" sz="1200" b="0" i="0" u="none" strike="noStrike" kern="1200" baseline="0" dirty="0" smtClean="0">
                <a:solidFill>
                  <a:schemeClr val="tx1"/>
                </a:solidFill>
                <a:latin typeface="Calibri" pitchFamily="34" charset="0"/>
                <a:ea typeface="+mn-ea"/>
                <a:cs typeface="+mn-cs"/>
              </a:rPr>
              <a:t>Communication from Mike Larkin (RingCube Architect)</a:t>
            </a:r>
          </a:p>
          <a:p>
            <a:pPr marL="0" marR="0" indent="0" algn="l" defTabSz="914400" rtl="0" eaLnBrk="0" fontAlgn="base" latinLnBrk="0" hangingPunct="0">
              <a:lnSpc>
                <a:spcPct val="100000"/>
              </a:lnSpc>
              <a:spcBef>
                <a:spcPct val="30000"/>
              </a:spcBef>
              <a:spcAft>
                <a:spcPct val="0"/>
              </a:spcAft>
              <a:buClrTx/>
              <a:buSzTx/>
              <a:buFontTx/>
              <a:buNone/>
              <a:tabLst/>
              <a:defRPr/>
            </a:pPr>
            <a:r>
              <a:rPr lang="en-IE" sz="1200" b="1" i="0" u="none" strike="noStrike" kern="1200" baseline="0" dirty="0" smtClean="0">
                <a:solidFill>
                  <a:schemeClr val="tx1"/>
                </a:solidFill>
                <a:latin typeface="Calibri" pitchFamily="34" charset="0"/>
                <a:ea typeface="+mn-ea"/>
                <a:cs typeface="+mn-cs"/>
              </a:rPr>
              <a:t>Ivmpnp.sys</a:t>
            </a:r>
            <a:r>
              <a:rPr lang="en-IE" sz="1200" b="0" i="0" u="none" strike="noStrike" kern="1200" baseline="0" dirty="0" smtClean="0">
                <a:solidFill>
                  <a:schemeClr val="tx1"/>
                </a:solidFill>
                <a:latin typeface="Calibri" pitchFamily="34" charset="0"/>
                <a:ea typeface="+mn-ea"/>
                <a:cs typeface="+mn-cs"/>
              </a:rPr>
              <a:t> – delays the start of networking until the first user mode process (smss.exe) starts. This is/was used to support end-user installed VPN software, but quite honestly, we’re not doing much testing there or planning on really enhancing this further. It breaks when used in conjunction with PVS, and there’s really no way to fix it to work with PVS, so this functionality is disabled by default in Ibiza. It receives very minimal testing now, but really isn’t a good use case for PVD anyway.</a:t>
            </a:r>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18</a:t>
            </a:fld>
            <a:endParaRPr lang="en-US" dirty="0"/>
          </a:p>
        </p:txBody>
      </p:sp>
    </p:spTree>
    <p:extLst>
      <p:ext uri="{BB962C8B-B14F-4D97-AF65-F5344CB8AC3E}">
        <p14:creationId xmlns="" xmlns:p14="http://schemas.microsoft.com/office/powerpoint/2010/main" val="2660678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Scenario: Application requests</a:t>
            </a:r>
            <a:r>
              <a:rPr lang="en-IE" baseline="0" dirty="0" smtClean="0"/>
              <a:t> are being satisfied incorrectly from the base VM when collected inventory rules dictate that requests should be satisfied from PvD.</a:t>
            </a:r>
          </a:p>
          <a:p>
            <a:endParaRPr lang="en-IE" baseline="0" dirty="0" smtClean="0"/>
          </a:p>
          <a:p>
            <a:r>
              <a:rPr lang="en-IE" baseline="0" dirty="0" smtClean="0"/>
              <a:t>In the above situation, an admin can review the </a:t>
            </a:r>
            <a:r>
              <a:rPr lang="en-IE" dirty="0" smtClean="0">
                <a:solidFill>
                  <a:schemeClr val="accent1"/>
                </a:solidFill>
              </a:rPr>
              <a:t>Snapshot.dat.txt collected during inventory</a:t>
            </a:r>
            <a:r>
              <a:rPr lang="en-IE" baseline="0" dirty="0" smtClean="0">
                <a:solidFill>
                  <a:schemeClr val="accent1"/>
                </a:solidFill>
              </a:rPr>
              <a:t> creation or update and verify if behaviour is expected or un-expected.</a:t>
            </a: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19</a:t>
            </a:fld>
            <a:endParaRPr lang="en-US" dirty="0"/>
          </a:p>
        </p:txBody>
      </p:sp>
    </p:spTree>
    <p:extLst>
      <p:ext uri="{BB962C8B-B14F-4D97-AF65-F5344CB8AC3E}">
        <p14:creationId xmlns="" xmlns:p14="http://schemas.microsoft.com/office/powerpoint/2010/main" val="157615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The above issue was encountered when the PvD VM was shutdown un-gracefully. On next boot PvD failed to start returning an error that on boot-up PvD was not able to find a storage disk for personalization settings.</a:t>
            </a:r>
          </a:p>
          <a:p>
            <a:endParaRPr lang="en-IE" dirty="0" smtClean="0"/>
          </a:p>
          <a:p>
            <a:r>
              <a:rPr lang="en-IE" dirty="0" smtClean="0"/>
              <a:t>Troubleshooting Steps:</a:t>
            </a:r>
          </a:p>
          <a:p>
            <a:r>
              <a:rPr lang="en-IE" baseline="0" dirty="0" smtClean="0"/>
              <a:t>-Try and browse PUD (P:drive) to validate SR</a:t>
            </a:r>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-Click</a:t>
            </a:r>
            <a:r>
              <a:rPr lang="en-IE" baseline="0" dirty="0" smtClean="0"/>
              <a:t> collect logs option when error is first displayed or run CtxPvD.exe –log and retreive PVDLOGS.zip file under the %TEMP% directory</a:t>
            </a:r>
          </a:p>
          <a:p>
            <a:pPr marL="0" marR="0" lvl="2" indent="0" algn="l" defTabSz="914400" rtl="0" eaLnBrk="0" fontAlgn="base" latinLnBrk="0" hangingPunct="0">
              <a:lnSpc>
                <a:spcPct val="100000"/>
              </a:lnSpc>
              <a:spcBef>
                <a:spcPct val="30000"/>
              </a:spcBef>
              <a:spcAft>
                <a:spcPct val="0"/>
              </a:spcAft>
              <a:buClrTx/>
              <a:buSzTx/>
              <a:buFontTx/>
              <a:buNone/>
              <a:tabLst/>
              <a:defRPr/>
            </a:pPr>
            <a:r>
              <a:rPr lang="en-IE" baseline="0" dirty="0" smtClean="0"/>
              <a:t>-Review </a:t>
            </a:r>
            <a:r>
              <a:rPr lang="en-IE" sz="2600" kern="1200" dirty="0" smtClean="0">
                <a:solidFill>
                  <a:schemeClr val="accent1"/>
                </a:solidFill>
                <a:latin typeface="Calibri" pitchFamily="34" charset="0"/>
                <a:ea typeface="+mn-ea"/>
                <a:cs typeface="+mn-cs"/>
              </a:rPr>
              <a:t>PvDSvc.log.txt</a:t>
            </a:r>
            <a:r>
              <a:rPr lang="en-IE" baseline="0" dirty="0" smtClean="0"/>
              <a:t> to try and verify the issue as </a:t>
            </a:r>
            <a:r>
              <a:rPr lang="en-US" dirty="0" smtClean="0"/>
              <a:t>CtxPvdSvc.exe</a:t>
            </a:r>
            <a:r>
              <a:rPr lang="en-US" baseline="0" dirty="0" smtClean="0"/>
              <a:t> is </a:t>
            </a:r>
            <a:r>
              <a:rPr lang="en-IE" baseline="0" dirty="0" smtClean="0"/>
              <a:t>responsible for formatting the PUD</a:t>
            </a:r>
          </a:p>
          <a:p>
            <a:pPr marL="0" marR="0" lvl="2" indent="0" algn="l" defTabSz="914400" rtl="0" eaLnBrk="0" fontAlgn="base" latinLnBrk="0" hangingPunct="0">
              <a:lnSpc>
                <a:spcPct val="100000"/>
              </a:lnSpc>
              <a:spcBef>
                <a:spcPct val="30000"/>
              </a:spcBef>
              <a:spcAft>
                <a:spcPct val="0"/>
              </a:spcAft>
              <a:buClrTx/>
              <a:buSzTx/>
              <a:buFontTx/>
              <a:buNone/>
              <a:tabLst/>
              <a:defRPr/>
            </a:pPr>
            <a:r>
              <a:rPr lang="en-IE" baseline="0" dirty="0" smtClean="0"/>
              <a:t>  </a:t>
            </a:r>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22</a:t>
            </a:fld>
            <a:endParaRPr lang="en-US" dirty="0"/>
          </a:p>
        </p:txBody>
      </p:sp>
    </p:spTree>
    <p:extLst>
      <p:ext uri="{BB962C8B-B14F-4D97-AF65-F5344CB8AC3E}">
        <p14:creationId xmlns="" xmlns:p14="http://schemas.microsoft.com/office/powerpoint/2010/main" val="103959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PVD is designed so that applications installed while PVD is running should “just work” Nevertheless, there are some noteworthy exceptions and recommendations/best practices</a:t>
            </a:r>
            <a:r>
              <a:rPr lang="en-US" baseline="0" dirty="0" smtClean="0"/>
              <a:t> however…</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Ntoskrnl.exe is the kernel image for Windows NT OS’s. It provides the kernel and executive layers of the kernel space </a:t>
            </a:r>
            <a:r>
              <a:rPr lang="en-IE" dirty="0" smtClean="0"/>
              <a:t>and is responsible for various system services such as hardware virtualization, process and memory management, etc., thus making it a fundamental part of the system. It contains the Cache Manager, the Executive, the Kernel, the Security Reference Monitor, the Memory Manager, and the Scheduler, among other things.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When we talk about PVD kernel mode drivers loading at windows</a:t>
            </a:r>
            <a:r>
              <a:rPr lang="en-IE" baseline="0" dirty="0" smtClean="0"/>
              <a:t> boot phase one we mean during phase 1 of ntoskrnl.exe initialization. This means that any application that installs or loads during phase 0 will not work with PvD.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Ntoskrnl.exe initialization</a:t>
            </a:r>
            <a:r>
              <a:rPr lang="en-US" baseline="0" dirty="0" smtClean="0"/>
              <a:t> is split into two phases: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-Phase 0</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-Phase 1</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For more information see Windows Internals 5</a:t>
            </a:r>
            <a:r>
              <a:rPr lang="en-US" baseline="30000" dirty="0" smtClean="0"/>
              <a:t>th</a:t>
            </a:r>
            <a:r>
              <a:rPr lang="en-US" baseline="0" dirty="0" smtClean="0"/>
              <a:t> edition page 1088</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Ref:</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KDMs (Kernel mode drivers)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IE" dirty="0"/>
          </a:p>
        </p:txBody>
      </p:sp>
      <p:sp>
        <p:nvSpPr>
          <p:cNvPr id="4" name="Slide Number Placeholder 3"/>
          <p:cNvSpPr>
            <a:spLocks noGrp="1"/>
          </p:cNvSpPr>
          <p:nvPr>
            <p:ph type="sldNum" sz="quarter" idx="10"/>
          </p:nvPr>
        </p:nvSpPr>
        <p:spPr/>
        <p:txBody>
          <a:bodyPr/>
          <a:lstStyle/>
          <a:p>
            <a:pPr>
              <a:defRPr/>
            </a:pPr>
            <a:fld id="{7203375E-CEC1-4AC3-BBFC-3A408BFC860A}" type="slidenum">
              <a:rPr lang="en-US" smtClean="0"/>
              <a:pPr>
                <a:defRPr/>
              </a:pPr>
              <a:t>25</a:t>
            </a:fld>
            <a:endParaRPr lang="en-US" dirty="0"/>
          </a:p>
        </p:txBody>
      </p:sp>
    </p:spTree>
    <p:extLst>
      <p:ext uri="{BB962C8B-B14F-4D97-AF65-F5344CB8AC3E}">
        <p14:creationId xmlns="" xmlns:p14="http://schemas.microsoft.com/office/powerpoint/2010/main" val="4126448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1" name="Rectangle 8"/>
          <p:cNvSpPr>
            <a:spLocks noGrp="1" noChangeArrowheads="1"/>
          </p:cNvSpPr>
          <p:nvPr>
            <p:ph type="ctrTitle" hasCustomPrompt="1"/>
          </p:nvPr>
        </p:nvSpPr>
        <p:spPr>
          <a:xfrm>
            <a:off x="3717578" y="3130653"/>
            <a:ext cx="6308923" cy="1242041"/>
          </a:xfrm>
        </p:spPr>
        <p:txBody>
          <a:bodyPr/>
          <a:lstStyle>
            <a:lvl1pPr algn="l">
              <a:defRPr sz="4200" b="0" baseline="0">
                <a:solidFill>
                  <a:srgbClr val="772432"/>
                </a:solidFill>
                <a:latin typeface="+mj-lt"/>
                <a:cs typeface="Arial" pitchFamily="34" charset="0"/>
              </a:defRPr>
            </a:lvl1pPr>
          </a:lstStyle>
          <a:p>
            <a:r>
              <a:rPr lang="en-US" dirty="0" smtClean="0"/>
              <a:t>Click to Edit Master Style</a:t>
            </a:r>
            <a:endParaRPr lang="en-US" dirty="0"/>
          </a:p>
        </p:txBody>
      </p:sp>
      <p:sp>
        <p:nvSpPr>
          <p:cNvPr id="32" name="Rectangle 15"/>
          <p:cNvSpPr>
            <a:spLocks noGrp="1" noChangeArrowheads="1"/>
          </p:cNvSpPr>
          <p:nvPr>
            <p:ph type="subTitle" idx="1" hasCustomPrompt="1"/>
          </p:nvPr>
        </p:nvSpPr>
        <p:spPr>
          <a:xfrm>
            <a:off x="3739953" y="4416528"/>
            <a:ext cx="5544180" cy="657225"/>
          </a:xfrm>
          <a:prstGeom prst="rect">
            <a:avLst/>
          </a:prstGeom>
        </p:spPr>
        <p:txBody>
          <a:bodyPr/>
          <a:lstStyle>
            <a:lvl1pPr marL="0" indent="0" algn="l">
              <a:spcBef>
                <a:spcPct val="0"/>
              </a:spcBef>
              <a:spcAft>
                <a:spcPct val="0"/>
              </a:spcAft>
              <a:buFont typeface="Times" pitchFamily="1" charset="0"/>
              <a:buNone/>
              <a:defRPr sz="2600" baseline="0">
                <a:solidFill>
                  <a:srgbClr val="4D4F53"/>
                </a:solidFill>
                <a:latin typeface="+mj-lt"/>
                <a:cs typeface="Arial" pitchFamily="34" charset="0"/>
              </a:defRPr>
            </a:lvl1pPr>
          </a:lstStyle>
          <a:p>
            <a:r>
              <a:rPr lang="en-US" dirty="0" smtClean="0"/>
              <a:t>Click to Edit Master Style</a:t>
            </a:r>
          </a:p>
        </p:txBody>
      </p:sp>
      <p:grpSp>
        <p:nvGrpSpPr>
          <p:cNvPr id="34" name="Group 68"/>
          <p:cNvGrpSpPr/>
          <p:nvPr userDrawn="1"/>
        </p:nvGrpSpPr>
        <p:grpSpPr>
          <a:xfrm>
            <a:off x="9757358" y="3204864"/>
            <a:ext cx="1132316" cy="448272"/>
            <a:chOff x="727075" y="755650"/>
            <a:chExt cx="1776413" cy="703263"/>
          </a:xfrm>
          <a:solidFill>
            <a:schemeClr val="bg1"/>
          </a:solidFill>
        </p:grpSpPr>
        <p:sp>
          <p:nvSpPr>
            <p:cNvPr id="35" name="Freeform 57"/>
            <p:cNvSpPr>
              <a:spLocks noEditPoints="1"/>
            </p:cNvSpPr>
            <p:nvPr/>
          </p:nvSpPr>
          <p:spPr bwMode="auto">
            <a:xfrm>
              <a:off x="2416175" y="925513"/>
              <a:ext cx="87313" cy="88900"/>
            </a:xfrm>
            <a:custGeom>
              <a:avLst/>
              <a:gdLst/>
              <a:ahLst/>
              <a:cxnLst>
                <a:cxn ang="0">
                  <a:pos x="17" y="0"/>
                </a:cxn>
                <a:cxn ang="0">
                  <a:pos x="0" y="16"/>
                </a:cxn>
                <a:cxn ang="0">
                  <a:pos x="17" y="33"/>
                </a:cxn>
                <a:cxn ang="0">
                  <a:pos x="33" y="16"/>
                </a:cxn>
                <a:cxn ang="0">
                  <a:pos x="33" y="16"/>
                </a:cxn>
                <a:cxn ang="0">
                  <a:pos x="17" y="0"/>
                </a:cxn>
                <a:cxn ang="0">
                  <a:pos x="17" y="31"/>
                </a:cxn>
                <a:cxn ang="0">
                  <a:pos x="2" y="16"/>
                </a:cxn>
                <a:cxn ang="0">
                  <a:pos x="17" y="2"/>
                </a:cxn>
                <a:cxn ang="0">
                  <a:pos x="31" y="16"/>
                </a:cxn>
                <a:cxn ang="0">
                  <a:pos x="17" y="31"/>
                </a:cxn>
              </a:cxnLst>
              <a:rect l="0" t="0" r="r" b="b"/>
              <a:pathLst>
                <a:path w="33" h="33">
                  <a:moveTo>
                    <a:pt x="17" y="0"/>
                  </a:moveTo>
                  <a:cubicBezTo>
                    <a:pt x="8" y="0"/>
                    <a:pt x="0" y="7"/>
                    <a:pt x="0" y="16"/>
                  </a:cubicBezTo>
                  <a:cubicBezTo>
                    <a:pt x="0" y="25"/>
                    <a:pt x="8" y="33"/>
                    <a:pt x="17" y="33"/>
                  </a:cubicBezTo>
                  <a:cubicBezTo>
                    <a:pt x="26" y="33"/>
                    <a:pt x="33" y="25"/>
                    <a:pt x="33" y="16"/>
                  </a:cubicBezTo>
                  <a:cubicBezTo>
                    <a:pt x="33" y="16"/>
                    <a:pt x="33" y="16"/>
                    <a:pt x="33" y="16"/>
                  </a:cubicBezTo>
                  <a:cubicBezTo>
                    <a:pt x="33" y="7"/>
                    <a:pt x="26" y="0"/>
                    <a:pt x="17" y="0"/>
                  </a:cubicBezTo>
                  <a:close/>
                  <a:moveTo>
                    <a:pt x="17" y="31"/>
                  </a:moveTo>
                  <a:cubicBezTo>
                    <a:pt x="9" y="31"/>
                    <a:pt x="2" y="24"/>
                    <a:pt x="2" y="16"/>
                  </a:cubicBezTo>
                  <a:cubicBezTo>
                    <a:pt x="2" y="8"/>
                    <a:pt x="9" y="2"/>
                    <a:pt x="17" y="2"/>
                  </a:cubicBezTo>
                  <a:cubicBezTo>
                    <a:pt x="25" y="2"/>
                    <a:pt x="31" y="8"/>
                    <a:pt x="31" y="16"/>
                  </a:cubicBezTo>
                  <a:cubicBezTo>
                    <a:pt x="31" y="24"/>
                    <a:pt x="25" y="31"/>
                    <a:pt x="17" y="31"/>
                  </a:cubicBezTo>
                  <a:close/>
                </a:path>
              </a:pathLst>
            </a:custGeom>
            <a:grpFill/>
            <a:ln w="9525">
              <a:noFill/>
              <a:round/>
              <a:headEnd/>
              <a:tailEnd/>
            </a:ln>
          </p:spPr>
          <p:txBody>
            <a:bodyPr/>
            <a:lstStyle/>
            <a:p>
              <a:pPr>
                <a:defRPr/>
              </a:pPr>
              <a:endParaRPr lang="en-US" dirty="0"/>
            </a:p>
          </p:txBody>
        </p:sp>
        <p:sp>
          <p:nvSpPr>
            <p:cNvPr id="36" name="Freeform 58"/>
            <p:cNvSpPr>
              <a:spLocks noEditPoints="1"/>
            </p:cNvSpPr>
            <p:nvPr/>
          </p:nvSpPr>
          <p:spPr bwMode="auto">
            <a:xfrm>
              <a:off x="2443163" y="944563"/>
              <a:ext cx="36513" cy="47625"/>
            </a:xfrm>
            <a:custGeom>
              <a:avLst/>
              <a:gdLst/>
              <a:ahLst/>
              <a:cxnLst>
                <a:cxn ang="0">
                  <a:pos x="14" y="5"/>
                </a:cxn>
                <a:cxn ang="0">
                  <a:pos x="6" y="0"/>
                </a:cxn>
                <a:cxn ang="0">
                  <a:pos x="0" y="0"/>
                </a:cxn>
                <a:cxn ang="0">
                  <a:pos x="0" y="18"/>
                </a:cxn>
                <a:cxn ang="0">
                  <a:pos x="3" y="18"/>
                </a:cxn>
                <a:cxn ang="0">
                  <a:pos x="3" y="11"/>
                </a:cxn>
                <a:cxn ang="0">
                  <a:pos x="6" y="11"/>
                </a:cxn>
                <a:cxn ang="0">
                  <a:pos x="11" y="16"/>
                </a:cxn>
                <a:cxn ang="0">
                  <a:pos x="11" y="18"/>
                </a:cxn>
                <a:cxn ang="0">
                  <a:pos x="14" y="18"/>
                </a:cxn>
                <a:cxn ang="0">
                  <a:pos x="14" y="15"/>
                </a:cxn>
                <a:cxn ang="0">
                  <a:pos x="10" y="10"/>
                </a:cxn>
                <a:cxn ang="0">
                  <a:pos x="14" y="5"/>
                </a:cxn>
                <a:cxn ang="0">
                  <a:pos x="6" y="9"/>
                </a:cxn>
                <a:cxn ang="0">
                  <a:pos x="3" y="9"/>
                </a:cxn>
                <a:cxn ang="0">
                  <a:pos x="3" y="2"/>
                </a:cxn>
                <a:cxn ang="0">
                  <a:pos x="6" y="2"/>
                </a:cxn>
                <a:cxn ang="0">
                  <a:pos x="11" y="5"/>
                </a:cxn>
                <a:cxn ang="0">
                  <a:pos x="6" y="9"/>
                </a:cxn>
              </a:cxnLst>
              <a:rect l="0" t="0" r="r" b="b"/>
              <a:pathLst>
                <a:path w="14" h="18">
                  <a:moveTo>
                    <a:pt x="14" y="5"/>
                  </a:moveTo>
                  <a:cubicBezTo>
                    <a:pt x="14" y="1"/>
                    <a:pt x="10" y="0"/>
                    <a:pt x="6" y="0"/>
                  </a:cubicBezTo>
                  <a:cubicBezTo>
                    <a:pt x="0" y="0"/>
                    <a:pt x="0" y="0"/>
                    <a:pt x="0" y="0"/>
                  </a:cubicBezTo>
                  <a:cubicBezTo>
                    <a:pt x="0" y="18"/>
                    <a:pt x="0" y="18"/>
                    <a:pt x="0" y="18"/>
                  </a:cubicBezTo>
                  <a:cubicBezTo>
                    <a:pt x="3" y="18"/>
                    <a:pt x="3" y="18"/>
                    <a:pt x="3" y="18"/>
                  </a:cubicBezTo>
                  <a:cubicBezTo>
                    <a:pt x="3" y="11"/>
                    <a:pt x="3" y="11"/>
                    <a:pt x="3" y="11"/>
                  </a:cubicBezTo>
                  <a:cubicBezTo>
                    <a:pt x="6" y="11"/>
                    <a:pt x="6" y="11"/>
                    <a:pt x="6" y="11"/>
                  </a:cubicBezTo>
                  <a:cubicBezTo>
                    <a:pt x="10" y="11"/>
                    <a:pt x="11" y="12"/>
                    <a:pt x="11" y="16"/>
                  </a:cubicBezTo>
                  <a:cubicBezTo>
                    <a:pt x="11" y="17"/>
                    <a:pt x="11" y="18"/>
                    <a:pt x="11" y="18"/>
                  </a:cubicBezTo>
                  <a:cubicBezTo>
                    <a:pt x="14" y="18"/>
                    <a:pt x="14" y="18"/>
                    <a:pt x="14" y="18"/>
                  </a:cubicBezTo>
                  <a:cubicBezTo>
                    <a:pt x="14" y="18"/>
                    <a:pt x="14" y="17"/>
                    <a:pt x="14" y="15"/>
                  </a:cubicBezTo>
                  <a:cubicBezTo>
                    <a:pt x="14" y="12"/>
                    <a:pt x="12" y="10"/>
                    <a:pt x="10" y="10"/>
                  </a:cubicBezTo>
                  <a:cubicBezTo>
                    <a:pt x="12" y="9"/>
                    <a:pt x="14" y="8"/>
                    <a:pt x="14" y="5"/>
                  </a:cubicBezTo>
                  <a:close/>
                  <a:moveTo>
                    <a:pt x="6" y="9"/>
                  </a:moveTo>
                  <a:cubicBezTo>
                    <a:pt x="3" y="9"/>
                    <a:pt x="3" y="9"/>
                    <a:pt x="3" y="9"/>
                  </a:cubicBezTo>
                  <a:cubicBezTo>
                    <a:pt x="3" y="2"/>
                    <a:pt x="3" y="2"/>
                    <a:pt x="3" y="2"/>
                  </a:cubicBezTo>
                  <a:cubicBezTo>
                    <a:pt x="6" y="2"/>
                    <a:pt x="6" y="2"/>
                    <a:pt x="6" y="2"/>
                  </a:cubicBezTo>
                  <a:cubicBezTo>
                    <a:pt x="9" y="2"/>
                    <a:pt x="11" y="3"/>
                    <a:pt x="11" y="5"/>
                  </a:cubicBezTo>
                  <a:cubicBezTo>
                    <a:pt x="11" y="8"/>
                    <a:pt x="9" y="9"/>
                    <a:pt x="6" y="9"/>
                  </a:cubicBezTo>
                  <a:close/>
                </a:path>
              </a:pathLst>
            </a:custGeom>
            <a:grpFill/>
            <a:ln w="9525">
              <a:noFill/>
              <a:round/>
              <a:headEnd/>
              <a:tailEnd/>
            </a:ln>
          </p:spPr>
          <p:txBody>
            <a:bodyPr/>
            <a:lstStyle/>
            <a:p>
              <a:pPr>
                <a:defRPr/>
              </a:pPr>
              <a:endParaRPr lang="en-US" dirty="0"/>
            </a:p>
          </p:txBody>
        </p:sp>
        <p:sp>
          <p:nvSpPr>
            <p:cNvPr id="37" name="Freeform 59"/>
            <p:cNvSpPr>
              <a:spLocks/>
            </p:cNvSpPr>
            <p:nvPr/>
          </p:nvSpPr>
          <p:spPr bwMode="auto">
            <a:xfrm>
              <a:off x="1227138" y="925513"/>
              <a:ext cx="276225" cy="366713"/>
            </a:xfrm>
            <a:custGeom>
              <a:avLst/>
              <a:gdLst/>
              <a:ahLst/>
              <a:cxnLst>
                <a:cxn ang="0">
                  <a:pos x="52" y="231"/>
                </a:cxn>
                <a:cxn ang="0">
                  <a:pos x="121" y="231"/>
                </a:cxn>
                <a:cxn ang="0">
                  <a:pos x="121" y="61"/>
                </a:cxn>
                <a:cxn ang="0">
                  <a:pos x="174" y="61"/>
                </a:cxn>
                <a:cxn ang="0">
                  <a:pos x="174" y="0"/>
                </a:cxn>
                <a:cxn ang="0">
                  <a:pos x="0" y="0"/>
                </a:cxn>
                <a:cxn ang="0">
                  <a:pos x="0" y="61"/>
                </a:cxn>
                <a:cxn ang="0">
                  <a:pos x="52" y="61"/>
                </a:cxn>
                <a:cxn ang="0">
                  <a:pos x="52" y="231"/>
                </a:cxn>
              </a:cxnLst>
              <a:rect l="0" t="0" r="r" b="b"/>
              <a:pathLst>
                <a:path w="174" h="231">
                  <a:moveTo>
                    <a:pt x="52" y="231"/>
                  </a:moveTo>
                  <a:lnTo>
                    <a:pt x="121" y="231"/>
                  </a:lnTo>
                  <a:lnTo>
                    <a:pt x="121" y="61"/>
                  </a:lnTo>
                  <a:lnTo>
                    <a:pt x="174" y="61"/>
                  </a:lnTo>
                  <a:lnTo>
                    <a:pt x="174" y="0"/>
                  </a:lnTo>
                  <a:lnTo>
                    <a:pt x="0" y="0"/>
                  </a:lnTo>
                  <a:lnTo>
                    <a:pt x="0" y="61"/>
                  </a:lnTo>
                  <a:lnTo>
                    <a:pt x="52" y="61"/>
                  </a:lnTo>
                  <a:lnTo>
                    <a:pt x="52" y="231"/>
                  </a:lnTo>
                  <a:close/>
                </a:path>
              </a:pathLst>
            </a:custGeom>
            <a:grpFill/>
            <a:ln w="9525">
              <a:noFill/>
              <a:round/>
              <a:headEnd/>
              <a:tailEnd/>
            </a:ln>
          </p:spPr>
          <p:txBody>
            <a:bodyPr/>
            <a:lstStyle/>
            <a:p>
              <a:pPr>
                <a:defRPr/>
              </a:pPr>
              <a:endParaRPr lang="en-US" dirty="0"/>
            </a:p>
          </p:txBody>
        </p:sp>
        <p:sp>
          <p:nvSpPr>
            <p:cNvPr id="38" name="Rectangle 60"/>
            <p:cNvSpPr>
              <a:spLocks noChangeArrowheads="1"/>
            </p:cNvSpPr>
            <p:nvPr/>
          </p:nvSpPr>
          <p:spPr bwMode="auto">
            <a:xfrm>
              <a:off x="1876425" y="925513"/>
              <a:ext cx="107950" cy="366713"/>
            </a:xfrm>
            <a:prstGeom prst="rect">
              <a:avLst/>
            </a:prstGeom>
            <a:grpFill/>
            <a:ln w="9525">
              <a:noFill/>
              <a:miter lim="800000"/>
              <a:headEnd/>
              <a:tailEnd/>
            </a:ln>
          </p:spPr>
          <p:txBody>
            <a:bodyPr/>
            <a:lstStyle/>
            <a:p>
              <a:pPr>
                <a:defRPr/>
              </a:pPr>
              <a:endParaRPr lang="en-US" dirty="0"/>
            </a:p>
          </p:txBody>
        </p:sp>
        <p:sp>
          <p:nvSpPr>
            <p:cNvPr id="39" name="Freeform 61"/>
            <p:cNvSpPr>
              <a:spLocks/>
            </p:cNvSpPr>
            <p:nvPr/>
          </p:nvSpPr>
          <p:spPr bwMode="auto">
            <a:xfrm>
              <a:off x="2001838" y="925513"/>
              <a:ext cx="401638" cy="366713"/>
            </a:xfrm>
            <a:custGeom>
              <a:avLst/>
              <a:gdLst/>
              <a:ahLst/>
              <a:cxnLst>
                <a:cxn ang="0">
                  <a:pos x="83" y="231"/>
                </a:cxn>
                <a:cxn ang="0">
                  <a:pos x="132" y="164"/>
                </a:cxn>
                <a:cxn ang="0">
                  <a:pos x="170" y="231"/>
                </a:cxn>
                <a:cxn ang="0">
                  <a:pos x="253" y="231"/>
                </a:cxn>
                <a:cxn ang="0">
                  <a:pos x="172" y="106"/>
                </a:cxn>
                <a:cxn ang="0">
                  <a:pos x="249" y="0"/>
                </a:cxn>
                <a:cxn ang="0">
                  <a:pos x="164" y="0"/>
                </a:cxn>
                <a:cxn ang="0">
                  <a:pos x="132" y="49"/>
                </a:cxn>
                <a:cxn ang="0">
                  <a:pos x="105" y="0"/>
                </a:cxn>
                <a:cxn ang="0">
                  <a:pos x="21" y="0"/>
                </a:cxn>
                <a:cxn ang="0">
                  <a:pos x="92" y="106"/>
                </a:cxn>
                <a:cxn ang="0">
                  <a:pos x="0" y="231"/>
                </a:cxn>
                <a:cxn ang="0">
                  <a:pos x="83" y="231"/>
                </a:cxn>
              </a:cxnLst>
              <a:rect l="0" t="0" r="r" b="b"/>
              <a:pathLst>
                <a:path w="253" h="231">
                  <a:moveTo>
                    <a:pt x="83" y="231"/>
                  </a:moveTo>
                  <a:lnTo>
                    <a:pt x="132" y="164"/>
                  </a:lnTo>
                  <a:lnTo>
                    <a:pt x="170" y="231"/>
                  </a:lnTo>
                  <a:lnTo>
                    <a:pt x="253" y="231"/>
                  </a:lnTo>
                  <a:lnTo>
                    <a:pt x="172" y="106"/>
                  </a:lnTo>
                  <a:lnTo>
                    <a:pt x="249" y="0"/>
                  </a:lnTo>
                  <a:lnTo>
                    <a:pt x="164" y="0"/>
                  </a:lnTo>
                  <a:lnTo>
                    <a:pt x="132" y="49"/>
                  </a:lnTo>
                  <a:lnTo>
                    <a:pt x="105" y="0"/>
                  </a:lnTo>
                  <a:lnTo>
                    <a:pt x="21" y="0"/>
                  </a:lnTo>
                  <a:lnTo>
                    <a:pt x="92" y="106"/>
                  </a:lnTo>
                  <a:lnTo>
                    <a:pt x="0" y="231"/>
                  </a:lnTo>
                  <a:lnTo>
                    <a:pt x="83" y="231"/>
                  </a:lnTo>
                  <a:close/>
                </a:path>
              </a:pathLst>
            </a:custGeom>
            <a:grpFill/>
            <a:ln w="9525">
              <a:noFill/>
              <a:round/>
              <a:headEnd/>
              <a:tailEnd/>
            </a:ln>
          </p:spPr>
          <p:txBody>
            <a:bodyPr/>
            <a:lstStyle/>
            <a:p>
              <a:pPr>
                <a:defRPr/>
              </a:pPr>
              <a:endParaRPr lang="en-US" dirty="0"/>
            </a:p>
          </p:txBody>
        </p:sp>
        <p:sp>
          <p:nvSpPr>
            <p:cNvPr id="40" name="Rectangle 62"/>
            <p:cNvSpPr>
              <a:spLocks noChangeArrowheads="1"/>
            </p:cNvSpPr>
            <p:nvPr/>
          </p:nvSpPr>
          <p:spPr bwMode="auto">
            <a:xfrm>
              <a:off x="1089025" y="925513"/>
              <a:ext cx="109538" cy="366713"/>
            </a:xfrm>
            <a:prstGeom prst="rect">
              <a:avLst/>
            </a:prstGeom>
            <a:grpFill/>
            <a:ln w="9525">
              <a:noFill/>
              <a:miter lim="800000"/>
              <a:headEnd/>
              <a:tailEnd/>
            </a:ln>
          </p:spPr>
          <p:txBody>
            <a:bodyPr/>
            <a:lstStyle/>
            <a:p>
              <a:pPr>
                <a:defRPr/>
              </a:pPr>
              <a:endParaRPr lang="en-US" dirty="0"/>
            </a:p>
          </p:txBody>
        </p:sp>
        <p:sp>
          <p:nvSpPr>
            <p:cNvPr id="41" name="Freeform 63"/>
            <p:cNvSpPr>
              <a:spLocks/>
            </p:cNvSpPr>
            <p:nvPr/>
          </p:nvSpPr>
          <p:spPr bwMode="auto">
            <a:xfrm>
              <a:off x="727075" y="917575"/>
              <a:ext cx="327025" cy="382588"/>
            </a:xfrm>
            <a:custGeom>
              <a:avLst/>
              <a:gdLst/>
              <a:ahLst/>
              <a:cxnLst>
                <a:cxn ang="0">
                  <a:pos x="72" y="143"/>
                </a:cxn>
                <a:cxn ang="0">
                  <a:pos x="123" y="121"/>
                </a:cxn>
                <a:cxn ang="0">
                  <a:pos x="102" y="86"/>
                </a:cxn>
                <a:cxn ang="0">
                  <a:pos x="72" y="103"/>
                </a:cxn>
                <a:cxn ang="0">
                  <a:pos x="42" y="71"/>
                </a:cxn>
                <a:cxn ang="0">
                  <a:pos x="72" y="40"/>
                </a:cxn>
                <a:cxn ang="0">
                  <a:pos x="102" y="57"/>
                </a:cxn>
                <a:cxn ang="0">
                  <a:pos x="123" y="22"/>
                </a:cxn>
                <a:cxn ang="0">
                  <a:pos x="72" y="0"/>
                </a:cxn>
                <a:cxn ang="0">
                  <a:pos x="0" y="71"/>
                </a:cxn>
                <a:cxn ang="0">
                  <a:pos x="0" y="72"/>
                </a:cxn>
                <a:cxn ang="0">
                  <a:pos x="72" y="143"/>
                </a:cxn>
              </a:cxnLst>
              <a:rect l="0" t="0" r="r" b="b"/>
              <a:pathLst>
                <a:path w="123" h="143">
                  <a:moveTo>
                    <a:pt x="72" y="143"/>
                  </a:moveTo>
                  <a:cubicBezTo>
                    <a:pt x="92" y="143"/>
                    <a:pt x="110" y="135"/>
                    <a:pt x="123" y="121"/>
                  </a:cubicBezTo>
                  <a:cubicBezTo>
                    <a:pt x="102" y="86"/>
                    <a:pt x="102" y="86"/>
                    <a:pt x="102" y="86"/>
                  </a:cubicBezTo>
                  <a:cubicBezTo>
                    <a:pt x="96" y="96"/>
                    <a:pt x="84" y="103"/>
                    <a:pt x="72" y="103"/>
                  </a:cubicBezTo>
                  <a:cubicBezTo>
                    <a:pt x="54" y="103"/>
                    <a:pt x="42" y="89"/>
                    <a:pt x="42" y="71"/>
                  </a:cubicBezTo>
                  <a:cubicBezTo>
                    <a:pt x="42" y="54"/>
                    <a:pt x="54" y="40"/>
                    <a:pt x="72" y="40"/>
                  </a:cubicBezTo>
                  <a:cubicBezTo>
                    <a:pt x="84" y="40"/>
                    <a:pt x="96" y="47"/>
                    <a:pt x="102" y="57"/>
                  </a:cubicBezTo>
                  <a:cubicBezTo>
                    <a:pt x="123" y="22"/>
                    <a:pt x="123" y="22"/>
                    <a:pt x="123" y="22"/>
                  </a:cubicBezTo>
                  <a:cubicBezTo>
                    <a:pt x="110" y="8"/>
                    <a:pt x="92" y="0"/>
                    <a:pt x="72" y="0"/>
                  </a:cubicBezTo>
                  <a:cubicBezTo>
                    <a:pt x="32" y="0"/>
                    <a:pt x="0" y="32"/>
                    <a:pt x="0" y="71"/>
                  </a:cubicBezTo>
                  <a:cubicBezTo>
                    <a:pt x="0" y="72"/>
                    <a:pt x="0" y="72"/>
                    <a:pt x="0" y="72"/>
                  </a:cubicBezTo>
                  <a:cubicBezTo>
                    <a:pt x="0" y="111"/>
                    <a:pt x="32" y="143"/>
                    <a:pt x="72" y="143"/>
                  </a:cubicBezTo>
                  <a:close/>
                </a:path>
              </a:pathLst>
            </a:custGeom>
            <a:grpFill/>
            <a:ln w="9525">
              <a:noFill/>
              <a:round/>
              <a:headEnd/>
              <a:tailEnd/>
            </a:ln>
          </p:spPr>
          <p:txBody>
            <a:bodyPr/>
            <a:lstStyle/>
            <a:p>
              <a:pPr>
                <a:defRPr/>
              </a:pPr>
              <a:endParaRPr lang="en-US" dirty="0"/>
            </a:p>
          </p:txBody>
        </p:sp>
        <p:sp>
          <p:nvSpPr>
            <p:cNvPr id="42" name="Freeform 64"/>
            <p:cNvSpPr>
              <a:spLocks noEditPoints="1"/>
            </p:cNvSpPr>
            <p:nvPr/>
          </p:nvSpPr>
          <p:spPr bwMode="auto">
            <a:xfrm>
              <a:off x="1533525" y="925513"/>
              <a:ext cx="315913" cy="366713"/>
            </a:xfrm>
            <a:custGeom>
              <a:avLst/>
              <a:gdLst/>
              <a:ahLst/>
              <a:cxnLst>
                <a:cxn ang="0">
                  <a:pos x="41" y="96"/>
                </a:cxn>
                <a:cxn ang="0">
                  <a:pos x="67" y="137"/>
                </a:cxn>
                <a:cxn ang="0">
                  <a:pos x="119" y="137"/>
                </a:cxn>
                <a:cxn ang="0">
                  <a:pos x="77" y="82"/>
                </a:cxn>
                <a:cxn ang="0">
                  <a:pos x="102" y="43"/>
                </a:cxn>
                <a:cxn ang="0">
                  <a:pos x="91" y="13"/>
                </a:cxn>
                <a:cxn ang="0">
                  <a:pos x="54" y="0"/>
                </a:cxn>
                <a:cxn ang="0">
                  <a:pos x="0" y="0"/>
                </a:cxn>
                <a:cxn ang="0">
                  <a:pos x="0" y="137"/>
                </a:cxn>
                <a:cxn ang="0">
                  <a:pos x="41" y="137"/>
                </a:cxn>
                <a:cxn ang="0">
                  <a:pos x="41" y="96"/>
                </a:cxn>
                <a:cxn ang="0">
                  <a:pos x="41" y="29"/>
                </a:cxn>
                <a:cxn ang="0">
                  <a:pos x="62" y="35"/>
                </a:cxn>
                <a:cxn ang="0">
                  <a:pos x="66" y="46"/>
                </a:cxn>
                <a:cxn ang="0">
                  <a:pos x="41" y="62"/>
                </a:cxn>
                <a:cxn ang="0">
                  <a:pos x="41" y="29"/>
                </a:cxn>
              </a:cxnLst>
              <a:rect l="0" t="0" r="r" b="b"/>
              <a:pathLst>
                <a:path w="119" h="137">
                  <a:moveTo>
                    <a:pt x="41" y="96"/>
                  </a:moveTo>
                  <a:cubicBezTo>
                    <a:pt x="67" y="137"/>
                    <a:pt x="67" y="137"/>
                    <a:pt x="67" y="137"/>
                  </a:cubicBezTo>
                  <a:cubicBezTo>
                    <a:pt x="119" y="137"/>
                    <a:pt x="119" y="137"/>
                    <a:pt x="119" y="137"/>
                  </a:cubicBezTo>
                  <a:cubicBezTo>
                    <a:pt x="77" y="82"/>
                    <a:pt x="77" y="82"/>
                    <a:pt x="77" y="82"/>
                  </a:cubicBezTo>
                  <a:cubicBezTo>
                    <a:pt x="92" y="77"/>
                    <a:pt x="102" y="62"/>
                    <a:pt x="102" y="43"/>
                  </a:cubicBezTo>
                  <a:cubicBezTo>
                    <a:pt x="102" y="31"/>
                    <a:pt x="99" y="20"/>
                    <a:pt x="91" y="13"/>
                  </a:cubicBezTo>
                  <a:cubicBezTo>
                    <a:pt x="82" y="4"/>
                    <a:pt x="70" y="0"/>
                    <a:pt x="54" y="0"/>
                  </a:cubicBezTo>
                  <a:cubicBezTo>
                    <a:pt x="0" y="0"/>
                    <a:pt x="0" y="0"/>
                    <a:pt x="0" y="0"/>
                  </a:cubicBezTo>
                  <a:cubicBezTo>
                    <a:pt x="0" y="137"/>
                    <a:pt x="0" y="137"/>
                    <a:pt x="0" y="137"/>
                  </a:cubicBezTo>
                  <a:cubicBezTo>
                    <a:pt x="41" y="137"/>
                    <a:pt x="41" y="137"/>
                    <a:pt x="41" y="137"/>
                  </a:cubicBezTo>
                  <a:lnTo>
                    <a:pt x="41" y="96"/>
                  </a:lnTo>
                  <a:close/>
                  <a:moveTo>
                    <a:pt x="41" y="29"/>
                  </a:moveTo>
                  <a:cubicBezTo>
                    <a:pt x="48" y="29"/>
                    <a:pt x="57" y="30"/>
                    <a:pt x="62" y="35"/>
                  </a:cubicBezTo>
                  <a:cubicBezTo>
                    <a:pt x="64" y="37"/>
                    <a:pt x="66" y="41"/>
                    <a:pt x="66" y="46"/>
                  </a:cubicBezTo>
                  <a:cubicBezTo>
                    <a:pt x="66" y="57"/>
                    <a:pt x="58" y="61"/>
                    <a:pt x="41" y="62"/>
                  </a:cubicBezTo>
                  <a:lnTo>
                    <a:pt x="41" y="29"/>
                  </a:lnTo>
                  <a:close/>
                </a:path>
              </a:pathLst>
            </a:custGeom>
            <a:grpFill/>
            <a:ln w="9525">
              <a:noFill/>
              <a:round/>
              <a:headEnd/>
              <a:tailEnd/>
            </a:ln>
          </p:spPr>
          <p:txBody>
            <a:bodyPr/>
            <a:lstStyle/>
            <a:p>
              <a:pPr>
                <a:defRPr/>
              </a:pPr>
              <a:endParaRPr lang="en-US" dirty="0"/>
            </a:p>
          </p:txBody>
        </p:sp>
        <p:sp>
          <p:nvSpPr>
            <p:cNvPr id="43" name="Oval 65"/>
            <p:cNvSpPr>
              <a:spLocks noChangeArrowheads="1"/>
            </p:cNvSpPr>
            <p:nvPr/>
          </p:nvSpPr>
          <p:spPr bwMode="auto">
            <a:xfrm>
              <a:off x="1074738" y="755650"/>
              <a:ext cx="136525" cy="139700"/>
            </a:xfrm>
            <a:prstGeom prst="ellipse">
              <a:avLst/>
            </a:prstGeom>
            <a:grpFill/>
            <a:ln w="9525">
              <a:noFill/>
              <a:round/>
              <a:headEnd/>
              <a:tailEnd/>
            </a:ln>
          </p:spPr>
          <p:txBody>
            <a:bodyPr/>
            <a:lstStyle/>
            <a:p>
              <a:pPr>
                <a:defRPr/>
              </a:pPr>
              <a:endParaRPr lang="en-US" dirty="0"/>
            </a:p>
          </p:txBody>
        </p:sp>
        <p:sp>
          <p:nvSpPr>
            <p:cNvPr id="44" name="Oval 66"/>
            <p:cNvSpPr>
              <a:spLocks noChangeArrowheads="1"/>
            </p:cNvSpPr>
            <p:nvPr/>
          </p:nvSpPr>
          <p:spPr bwMode="auto">
            <a:xfrm>
              <a:off x="1860550" y="1322388"/>
              <a:ext cx="138113" cy="136525"/>
            </a:xfrm>
            <a:prstGeom prst="ellipse">
              <a:avLst/>
            </a:prstGeom>
            <a:grpFill/>
            <a:ln w="9525">
              <a:noFill/>
              <a:round/>
              <a:headEnd/>
              <a:tailEnd/>
            </a:ln>
          </p:spPr>
          <p:txBody>
            <a:bodyPr/>
            <a:lstStyle/>
            <a:p>
              <a:pPr>
                <a:defRPr/>
              </a:pPr>
              <a:endParaRPr lang="en-US" dirty="0"/>
            </a:p>
          </p:txBody>
        </p:sp>
      </p:grpSp>
      <p:grpSp>
        <p:nvGrpSpPr>
          <p:cNvPr id="29" name="Group 68"/>
          <p:cNvGrpSpPr>
            <a:grpSpLocks noChangeAspect="1"/>
          </p:cNvGrpSpPr>
          <p:nvPr userDrawn="1"/>
        </p:nvGrpSpPr>
        <p:grpSpPr>
          <a:xfrm>
            <a:off x="769298" y="1037004"/>
            <a:ext cx="1371600" cy="522502"/>
            <a:chOff x="727075" y="755650"/>
            <a:chExt cx="1776413" cy="703263"/>
          </a:xfrm>
          <a:solidFill>
            <a:srgbClr val="4D4F53"/>
          </a:solidFill>
        </p:grpSpPr>
        <p:sp>
          <p:nvSpPr>
            <p:cNvPr id="30" name="Freeform 57"/>
            <p:cNvSpPr>
              <a:spLocks noEditPoints="1"/>
            </p:cNvSpPr>
            <p:nvPr/>
          </p:nvSpPr>
          <p:spPr bwMode="auto">
            <a:xfrm>
              <a:off x="2416175" y="925513"/>
              <a:ext cx="87313" cy="88900"/>
            </a:xfrm>
            <a:custGeom>
              <a:avLst/>
              <a:gdLst/>
              <a:ahLst/>
              <a:cxnLst>
                <a:cxn ang="0">
                  <a:pos x="17" y="0"/>
                </a:cxn>
                <a:cxn ang="0">
                  <a:pos x="0" y="16"/>
                </a:cxn>
                <a:cxn ang="0">
                  <a:pos x="17" y="33"/>
                </a:cxn>
                <a:cxn ang="0">
                  <a:pos x="33" y="16"/>
                </a:cxn>
                <a:cxn ang="0">
                  <a:pos x="33" y="16"/>
                </a:cxn>
                <a:cxn ang="0">
                  <a:pos x="17" y="0"/>
                </a:cxn>
                <a:cxn ang="0">
                  <a:pos x="17" y="31"/>
                </a:cxn>
                <a:cxn ang="0">
                  <a:pos x="2" y="16"/>
                </a:cxn>
                <a:cxn ang="0">
                  <a:pos x="17" y="2"/>
                </a:cxn>
                <a:cxn ang="0">
                  <a:pos x="31" y="16"/>
                </a:cxn>
                <a:cxn ang="0">
                  <a:pos x="17" y="31"/>
                </a:cxn>
              </a:cxnLst>
              <a:rect l="0" t="0" r="r" b="b"/>
              <a:pathLst>
                <a:path w="33" h="33">
                  <a:moveTo>
                    <a:pt x="17" y="0"/>
                  </a:moveTo>
                  <a:cubicBezTo>
                    <a:pt x="8" y="0"/>
                    <a:pt x="0" y="7"/>
                    <a:pt x="0" y="16"/>
                  </a:cubicBezTo>
                  <a:cubicBezTo>
                    <a:pt x="0" y="25"/>
                    <a:pt x="8" y="33"/>
                    <a:pt x="17" y="33"/>
                  </a:cubicBezTo>
                  <a:cubicBezTo>
                    <a:pt x="26" y="33"/>
                    <a:pt x="33" y="25"/>
                    <a:pt x="33" y="16"/>
                  </a:cubicBezTo>
                  <a:cubicBezTo>
                    <a:pt x="33" y="16"/>
                    <a:pt x="33" y="16"/>
                    <a:pt x="33" y="16"/>
                  </a:cubicBezTo>
                  <a:cubicBezTo>
                    <a:pt x="33" y="7"/>
                    <a:pt x="26" y="0"/>
                    <a:pt x="17" y="0"/>
                  </a:cubicBezTo>
                  <a:close/>
                  <a:moveTo>
                    <a:pt x="17" y="31"/>
                  </a:moveTo>
                  <a:cubicBezTo>
                    <a:pt x="9" y="31"/>
                    <a:pt x="2" y="24"/>
                    <a:pt x="2" y="16"/>
                  </a:cubicBezTo>
                  <a:cubicBezTo>
                    <a:pt x="2" y="8"/>
                    <a:pt x="9" y="2"/>
                    <a:pt x="17" y="2"/>
                  </a:cubicBezTo>
                  <a:cubicBezTo>
                    <a:pt x="25" y="2"/>
                    <a:pt x="31" y="8"/>
                    <a:pt x="31" y="16"/>
                  </a:cubicBezTo>
                  <a:cubicBezTo>
                    <a:pt x="31" y="24"/>
                    <a:pt x="25" y="31"/>
                    <a:pt x="17" y="31"/>
                  </a:cubicBezTo>
                  <a:close/>
                </a:path>
              </a:pathLst>
            </a:custGeom>
            <a:grpFill/>
            <a:ln w="9525">
              <a:noFill/>
              <a:round/>
              <a:headEnd/>
              <a:tailEnd/>
            </a:ln>
          </p:spPr>
          <p:txBody>
            <a:bodyPr/>
            <a:lstStyle/>
            <a:p>
              <a:pPr>
                <a:defRPr/>
              </a:pPr>
              <a:endParaRPr lang="en-US" dirty="0"/>
            </a:p>
          </p:txBody>
        </p:sp>
        <p:sp>
          <p:nvSpPr>
            <p:cNvPr id="33" name="Freeform 58"/>
            <p:cNvSpPr>
              <a:spLocks noEditPoints="1"/>
            </p:cNvSpPr>
            <p:nvPr/>
          </p:nvSpPr>
          <p:spPr bwMode="auto">
            <a:xfrm>
              <a:off x="2443163" y="944563"/>
              <a:ext cx="36513" cy="47625"/>
            </a:xfrm>
            <a:custGeom>
              <a:avLst/>
              <a:gdLst/>
              <a:ahLst/>
              <a:cxnLst>
                <a:cxn ang="0">
                  <a:pos x="14" y="5"/>
                </a:cxn>
                <a:cxn ang="0">
                  <a:pos x="6" y="0"/>
                </a:cxn>
                <a:cxn ang="0">
                  <a:pos x="0" y="0"/>
                </a:cxn>
                <a:cxn ang="0">
                  <a:pos x="0" y="18"/>
                </a:cxn>
                <a:cxn ang="0">
                  <a:pos x="3" y="18"/>
                </a:cxn>
                <a:cxn ang="0">
                  <a:pos x="3" y="11"/>
                </a:cxn>
                <a:cxn ang="0">
                  <a:pos x="6" y="11"/>
                </a:cxn>
                <a:cxn ang="0">
                  <a:pos x="11" y="16"/>
                </a:cxn>
                <a:cxn ang="0">
                  <a:pos x="11" y="18"/>
                </a:cxn>
                <a:cxn ang="0">
                  <a:pos x="14" y="18"/>
                </a:cxn>
                <a:cxn ang="0">
                  <a:pos x="14" y="15"/>
                </a:cxn>
                <a:cxn ang="0">
                  <a:pos x="10" y="10"/>
                </a:cxn>
                <a:cxn ang="0">
                  <a:pos x="14" y="5"/>
                </a:cxn>
                <a:cxn ang="0">
                  <a:pos x="6" y="9"/>
                </a:cxn>
                <a:cxn ang="0">
                  <a:pos x="3" y="9"/>
                </a:cxn>
                <a:cxn ang="0">
                  <a:pos x="3" y="2"/>
                </a:cxn>
                <a:cxn ang="0">
                  <a:pos x="6" y="2"/>
                </a:cxn>
                <a:cxn ang="0">
                  <a:pos x="11" y="5"/>
                </a:cxn>
                <a:cxn ang="0">
                  <a:pos x="6" y="9"/>
                </a:cxn>
              </a:cxnLst>
              <a:rect l="0" t="0" r="r" b="b"/>
              <a:pathLst>
                <a:path w="14" h="18">
                  <a:moveTo>
                    <a:pt x="14" y="5"/>
                  </a:moveTo>
                  <a:cubicBezTo>
                    <a:pt x="14" y="1"/>
                    <a:pt x="10" y="0"/>
                    <a:pt x="6" y="0"/>
                  </a:cubicBezTo>
                  <a:cubicBezTo>
                    <a:pt x="0" y="0"/>
                    <a:pt x="0" y="0"/>
                    <a:pt x="0" y="0"/>
                  </a:cubicBezTo>
                  <a:cubicBezTo>
                    <a:pt x="0" y="18"/>
                    <a:pt x="0" y="18"/>
                    <a:pt x="0" y="18"/>
                  </a:cubicBezTo>
                  <a:cubicBezTo>
                    <a:pt x="3" y="18"/>
                    <a:pt x="3" y="18"/>
                    <a:pt x="3" y="18"/>
                  </a:cubicBezTo>
                  <a:cubicBezTo>
                    <a:pt x="3" y="11"/>
                    <a:pt x="3" y="11"/>
                    <a:pt x="3" y="11"/>
                  </a:cubicBezTo>
                  <a:cubicBezTo>
                    <a:pt x="6" y="11"/>
                    <a:pt x="6" y="11"/>
                    <a:pt x="6" y="11"/>
                  </a:cubicBezTo>
                  <a:cubicBezTo>
                    <a:pt x="10" y="11"/>
                    <a:pt x="11" y="12"/>
                    <a:pt x="11" y="16"/>
                  </a:cubicBezTo>
                  <a:cubicBezTo>
                    <a:pt x="11" y="17"/>
                    <a:pt x="11" y="18"/>
                    <a:pt x="11" y="18"/>
                  </a:cubicBezTo>
                  <a:cubicBezTo>
                    <a:pt x="14" y="18"/>
                    <a:pt x="14" y="18"/>
                    <a:pt x="14" y="18"/>
                  </a:cubicBezTo>
                  <a:cubicBezTo>
                    <a:pt x="14" y="18"/>
                    <a:pt x="14" y="17"/>
                    <a:pt x="14" y="15"/>
                  </a:cubicBezTo>
                  <a:cubicBezTo>
                    <a:pt x="14" y="12"/>
                    <a:pt x="12" y="10"/>
                    <a:pt x="10" y="10"/>
                  </a:cubicBezTo>
                  <a:cubicBezTo>
                    <a:pt x="12" y="9"/>
                    <a:pt x="14" y="8"/>
                    <a:pt x="14" y="5"/>
                  </a:cubicBezTo>
                  <a:close/>
                  <a:moveTo>
                    <a:pt x="6" y="9"/>
                  </a:moveTo>
                  <a:cubicBezTo>
                    <a:pt x="3" y="9"/>
                    <a:pt x="3" y="9"/>
                    <a:pt x="3" y="9"/>
                  </a:cubicBezTo>
                  <a:cubicBezTo>
                    <a:pt x="3" y="2"/>
                    <a:pt x="3" y="2"/>
                    <a:pt x="3" y="2"/>
                  </a:cubicBezTo>
                  <a:cubicBezTo>
                    <a:pt x="6" y="2"/>
                    <a:pt x="6" y="2"/>
                    <a:pt x="6" y="2"/>
                  </a:cubicBezTo>
                  <a:cubicBezTo>
                    <a:pt x="9" y="2"/>
                    <a:pt x="11" y="3"/>
                    <a:pt x="11" y="5"/>
                  </a:cubicBezTo>
                  <a:cubicBezTo>
                    <a:pt x="11" y="8"/>
                    <a:pt x="9" y="9"/>
                    <a:pt x="6" y="9"/>
                  </a:cubicBezTo>
                  <a:close/>
                </a:path>
              </a:pathLst>
            </a:custGeom>
            <a:grpFill/>
            <a:ln w="9525">
              <a:noFill/>
              <a:round/>
              <a:headEnd/>
              <a:tailEnd/>
            </a:ln>
          </p:spPr>
          <p:txBody>
            <a:bodyPr/>
            <a:lstStyle/>
            <a:p>
              <a:pPr>
                <a:defRPr/>
              </a:pPr>
              <a:endParaRPr lang="en-US" dirty="0"/>
            </a:p>
          </p:txBody>
        </p:sp>
        <p:sp>
          <p:nvSpPr>
            <p:cNvPr id="58" name="Freeform 59"/>
            <p:cNvSpPr>
              <a:spLocks/>
            </p:cNvSpPr>
            <p:nvPr/>
          </p:nvSpPr>
          <p:spPr bwMode="auto">
            <a:xfrm>
              <a:off x="1227138" y="925513"/>
              <a:ext cx="276225" cy="366713"/>
            </a:xfrm>
            <a:custGeom>
              <a:avLst/>
              <a:gdLst/>
              <a:ahLst/>
              <a:cxnLst>
                <a:cxn ang="0">
                  <a:pos x="52" y="231"/>
                </a:cxn>
                <a:cxn ang="0">
                  <a:pos x="121" y="231"/>
                </a:cxn>
                <a:cxn ang="0">
                  <a:pos x="121" y="61"/>
                </a:cxn>
                <a:cxn ang="0">
                  <a:pos x="174" y="61"/>
                </a:cxn>
                <a:cxn ang="0">
                  <a:pos x="174" y="0"/>
                </a:cxn>
                <a:cxn ang="0">
                  <a:pos x="0" y="0"/>
                </a:cxn>
                <a:cxn ang="0">
                  <a:pos x="0" y="61"/>
                </a:cxn>
                <a:cxn ang="0">
                  <a:pos x="52" y="61"/>
                </a:cxn>
                <a:cxn ang="0">
                  <a:pos x="52" y="231"/>
                </a:cxn>
              </a:cxnLst>
              <a:rect l="0" t="0" r="r" b="b"/>
              <a:pathLst>
                <a:path w="174" h="231">
                  <a:moveTo>
                    <a:pt x="52" y="231"/>
                  </a:moveTo>
                  <a:lnTo>
                    <a:pt x="121" y="231"/>
                  </a:lnTo>
                  <a:lnTo>
                    <a:pt x="121" y="61"/>
                  </a:lnTo>
                  <a:lnTo>
                    <a:pt x="174" y="61"/>
                  </a:lnTo>
                  <a:lnTo>
                    <a:pt x="174" y="0"/>
                  </a:lnTo>
                  <a:lnTo>
                    <a:pt x="0" y="0"/>
                  </a:lnTo>
                  <a:lnTo>
                    <a:pt x="0" y="61"/>
                  </a:lnTo>
                  <a:lnTo>
                    <a:pt x="52" y="61"/>
                  </a:lnTo>
                  <a:lnTo>
                    <a:pt x="52" y="231"/>
                  </a:lnTo>
                  <a:close/>
                </a:path>
              </a:pathLst>
            </a:custGeom>
            <a:grpFill/>
            <a:ln w="9525">
              <a:noFill/>
              <a:round/>
              <a:headEnd/>
              <a:tailEnd/>
            </a:ln>
          </p:spPr>
          <p:txBody>
            <a:bodyPr/>
            <a:lstStyle/>
            <a:p>
              <a:pPr>
                <a:defRPr/>
              </a:pPr>
              <a:endParaRPr lang="en-US" dirty="0"/>
            </a:p>
          </p:txBody>
        </p:sp>
        <p:sp>
          <p:nvSpPr>
            <p:cNvPr id="59" name="Rectangle 60"/>
            <p:cNvSpPr>
              <a:spLocks noChangeArrowheads="1"/>
            </p:cNvSpPr>
            <p:nvPr/>
          </p:nvSpPr>
          <p:spPr bwMode="auto">
            <a:xfrm>
              <a:off x="1876425" y="925513"/>
              <a:ext cx="107950" cy="366713"/>
            </a:xfrm>
            <a:prstGeom prst="rect">
              <a:avLst/>
            </a:prstGeom>
            <a:grpFill/>
            <a:ln w="9525">
              <a:noFill/>
              <a:miter lim="800000"/>
              <a:headEnd/>
              <a:tailEnd/>
            </a:ln>
          </p:spPr>
          <p:txBody>
            <a:bodyPr/>
            <a:lstStyle/>
            <a:p>
              <a:pPr>
                <a:defRPr/>
              </a:pPr>
              <a:endParaRPr lang="en-US" dirty="0"/>
            </a:p>
          </p:txBody>
        </p:sp>
        <p:sp>
          <p:nvSpPr>
            <p:cNvPr id="60" name="Freeform 61"/>
            <p:cNvSpPr>
              <a:spLocks/>
            </p:cNvSpPr>
            <p:nvPr/>
          </p:nvSpPr>
          <p:spPr bwMode="auto">
            <a:xfrm>
              <a:off x="2001837" y="925513"/>
              <a:ext cx="401637" cy="366714"/>
            </a:xfrm>
            <a:custGeom>
              <a:avLst/>
              <a:gdLst/>
              <a:ahLst/>
              <a:cxnLst>
                <a:cxn ang="0">
                  <a:pos x="83" y="231"/>
                </a:cxn>
                <a:cxn ang="0">
                  <a:pos x="132" y="164"/>
                </a:cxn>
                <a:cxn ang="0">
                  <a:pos x="170" y="231"/>
                </a:cxn>
                <a:cxn ang="0">
                  <a:pos x="253" y="231"/>
                </a:cxn>
                <a:cxn ang="0">
                  <a:pos x="172" y="106"/>
                </a:cxn>
                <a:cxn ang="0">
                  <a:pos x="249" y="0"/>
                </a:cxn>
                <a:cxn ang="0">
                  <a:pos x="164" y="0"/>
                </a:cxn>
                <a:cxn ang="0">
                  <a:pos x="132" y="49"/>
                </a:cxn>
                <a:cxn ang="0">
                  <a:pos x="105" y="0"/>
                </a:cxn>
                <a:cxn ang="0">
                  <a:pos x="21" y="0"/>
                </a:cxn>
                <a:cxn ang="0">
                  <a:pos x="92" y="106"/>
                </a:cxn>
                <a:cxn ang="0">
                  <a:pos x="0" y="231"/>
                </a:cxn>
                <a:cxn ang="0">
                  <a:pos x="83" y="231"/>
                </a:cxn>
              </a:cxnLst>
              <a:rect l="0" t="0" r="r" b="b"/>
              <a:pathLst>
                <a:path w="253" h="231">
                  <a:moveTo>
                    <a:pt x="83" y="231"/>
                  </a:moveTo>
                  <a:lnTo>
                    <a:pt x="132" y="164"/>
                  </a:lnTo>
                  <a:lnTo>
                    <a:pt x="170" y="231"/>
                  </a:lnTo>
                  <a:lnTo>
                    <a:pt x="253" y="231"/>
                  </a:lnTo>
                  <a:lnTo>
                    <a:pt x="172" y="106"/>
                  </a:lnTo>
                  <a:lnTo>
                    <a:pt x="249" y="0"/>
                  </a:lnTo>
                  <a:lnTo>
                    <a:pt x="164" y="0"/>
                  </a:lnTo>
                  <a:lnTo>
                    <a:pt x="132" y="49"/>
                  </a:lnTo>
                  <a:lnTo>
                    <a:pt x="105" y="0"/>
                  </a:lnTo>
                  <a:lnTo>
                    <a:pt x="21" y="0"/>
                  </a:lnTo>
                  <a:lnTo>
                    <a:pt x="92" y="106"/>
                  </a:lnTo>
                  <a:lnTo>
                    <a:pt x="0" y="231"/>
                  </a:lnTo>
                  <a:lnTo>
                    <a:pt x="83" y="231"/>
                  </a:lnTo>
                  <a:close/>
                </a:path>
              </a:pathLst>
            </a:custGeom>
            <a:grpFill/>
            <a:ln w="9525">
              <a:noFill/>
              <a:round/>
              <a:headEnd/>
              <a:tailEnd/>
            </a:ln>
          </p:spPr>
          <p:txBody>
            <a:bodyPr/>
            <a:lstStyle/>
            <a:p>
              <a:pPr>
                <a:defRPr/>
              </a:pPr>
              <a:endParaRPr lang="en-US" dirty="0"/>
            </a:p>
          </p:txBody>
        </p:sp>
        <p:sp>
          <p:nvSpPr>
            <p:cNvPr id="61" name="Rectangle 62"/>
            <p:cNvSpPr>
              <a:spLocks noChangeArrowheads="1"/>
            </p:cNvSpPr>
            <p:nvPr/>
          </p:nvSpPr>
          <p:spPr bwMode="auto">
            <a:xfrm>
              <a:off x="1089025" y="925513"/>
              <a:ext cx="109538" cy="366713"/>
            </a:xfrm>
            <a:prstGeom prst="rect">
              <a:avLst/>
            </a:prstGeom>
            <a:grpFill/>
            <a:ln w="9525">
              <a:noFill/>
              <a:miter lim="800000"/>
              <a:headEnd/>
              <a:tailEnd/>
            </a:ln>
          </p:spPr>
          <p:txBody>
            <a:bodyPr/>
            <a:lstStyle/>
            <a:p>
              <a:pPr>
                <a:defRPr/>
              </a:pPr>
              <a:endParaRPr lang="en-US" dirty="0"/>
            </a:p>
          </p:txBody>
        </p:sp>
        <p:sp>
          <p:nvSpPr>
            <p:cNvPr id="62" name="Freeform 63"/>
            <p:cNvSpPr>
              <a:spLocks/>
            </p:cNvSpPr>
            <p:nvPr/>
          </p:nvSpPr>
          <p:spPr bwMode="auto">
            <a:xfrm>
              <a:off x="727075" y="917575"/>
              <a:ext cx="327025" cy="382588"/>
            </a:xfrm>
            <a:custGeom>
              <a:avLst/>
              <a:gdLst/>
              <a:ahLst/>
              <a:cxnLst>
                <a:cxn ang="0">
                  <a:pos x="72" y="143"/>
                </a:cxn>
                <a:cxn ang="0">
                  <a:pos x="123" y="121"/>
                </a:cxn>
                <a:cxn ang="0">
                  <a:pos x="102" y="86"/>
                </a:cxn>
                <a:cxn ang="0">
                  <a:pos x="72" y="103"/>
                </a:cxn>
                <a:cxn ang="0">
                  <a:pos x="42" y="71"/>
                </a:cxn>
                <a:cxn ang="0">
                  <a:pos x="72" y="40"/>
                </a:cxn>
                <a:cxn ang="0">
                  <a:pos x="102" y="57"/>
                </a:cxn>
                <a:cxn ang="0">
                  <a:pos x="123" y="22"/>
                </a:cxn>
                <a:cxn ang="0">
                  <a:pos x="72" y="0"/>
                </a:cxn>
                <a:cxn ang="0">
                  <a:pos x="0" y="71"/>
                </a:cxn>
                <a:cxn ang="0">
                  <a:pos x="0" y="72"/>
                </a:cxn>
                <a:cxn ang="0">
                  <a:pos x="72" y="143"/>
                </a:cxn>
              </a:cxnLst>
              <a:rect l="0" t="0" r="r" b="b"/>
              <a:pathLst>
                <a:path w="123" h="143">
                  <a:moveTo>
                    <a:pt x="72" y="143"/>
                  </a:moveTo>
                  <a:cubicBezTo>
                    <a:pt x="92" y="143"/>
                    <a:pt x="110" y="135"/>
                    <a:pt x="123" y="121"/>
                  </a:cubicBezTo>
                  <a:cubicBezTo>
                    <a:pt x="102" y="86"/>
                    <a:pt x="102" y="86"/>
                    <a:pt x="102" y="86"/>
                  </a:cubicBezTo>
                  <a:cubicBezTo>
                    <a:pt x="96" y="96"/>
                    <a:pt x="84" y="103"/>
                    <a:pt x="72" y="103"/>
                  </a:cubicBezTo>
                  <a:cubicBezTo>
                    <a:pt x="54" y="103"/>
                    <a:pt x="42" y="89"/>
                    <a:pt x="42" y="71"/>
                  </a:cubicBezTo>
                  <a:cubicBezTo>
                    <a:pt x="42" y="54"/>
                    <a:pt x="54" y="40"/>
                    <a:pt x="72" y="40"/>
                  </a:cubicBezTo>
                  <a:cubicBezTo>
                    <a:pt x="84" y="40"/>
                    <a:pt x="96" y="47"/>
                    <a:pt x="102" y="57"/>
                  </a:cubicBezTo>
                  <a:cubicBezTo>
                    <a:pt x="123" y="22"/>
                    <a:pt x="123" y="22"/>
                    <a:pt x="123" y="22"/>
                  </a:cubicBezTo>
                  <a:cubicBezTo>
                    <a:pt x="110" y="8"/>
                    <a:pt x="92" y="0"/>
                    <a:pt x="72" y="0"/>
                  </a:cubicBezTo>
                  <a:cubicBezTo>
                    <a:pt x="32" y="0"/>
                    <a:pt x="0" y="32"/>
                    <a:pt x="0" y="71"/>
                  </a:cubicBezTo>
                  <a:cubicBezTo>
                    <a:pt x="0" y="72"/>
                    <a:pt x="0" y="72"/>
                    <a:pt x="0" y="72"/>
                  </a:cubicBezTo>
                  <a:cubicBezTo>
                    <a:pt x="0" y="111"/>
                    <a:pt x="32" y="143"/>
                    <a:pt x="72" y="143"/>
                  </a:cubicBezTo>
                  <a:close/>
                </a:path>
              </a:pathLst>
            </a:custGeom>
            <a:grpFill/>
            <a:ln w="9525">
              <a:noFill/>
              <a:round/>
              <a:headEnd/>
              <a:tailEnd/>
            </a:ln>
          </p:spPr>
          <p:txBody>
            <a:bodyPr/>
            <a:lstStyle/>
            <a:p>
              <a:pPr>
                <a:defRPr/>
              </a:pPr>
              <a:endParaRPr lang="en-US" dirty="0"/>
            </a:p>
          </p:txBody>
        </p:sp>
        <p:sp>
          <p:nvSpPr>
            <p:cNvPr id="63" name="Freeform 64"/>
            <p:cNvSpPr>
              <a:spLocks noEditPoints="1"/>
            </p:cNvSpPr>
            <p:nvPr/>
          </p:nvSpPr>
          <p:spPr bwMode="auto">
            <a:xfrm>
              <a:off x="1533525" y="925513"/>
              <a:ext cx="315913" cy="366713"/>
            </a:xfrm>
            <a:custGeom>
              <a:avLst/>
              <a:gdLst/>
              <a:ahLst/>
              <a:cxnLst>
                <a:cxn ang="0">
                  <a:pos x="41" y="96"/>
                </a:cxn>
                <a:cxn ang="0">
                  <a:pos x="67" y="137"/>
                </a:cxn>
                <a:cxn ang="0">
                  <a:pos x="119" y="137"/>
                </a:cxn>
                <a:cxn ang="0">
                  <a:pos x="77" y="82"/>
                </a:cxn>
                <a:cxn ang="0">
                  <a:pos x="102" y="43"/>
                </a:cxn>
                <a:cxn ang="0">
                  <a:pos x="91" y="13"/>
                </a:cxn>
                <a:cxn ang="0">
                  <a:pos x="54" y="0"/>
                </a:cxn>
                <a:cxn ang="0">
                  <a:pos x="0" y="0"/>
                </a:cxn>
                <a:cxn ang="0">
                  <a:pos x="0" y="137"/>
                </a:cxn>
                <a:cxn ang="0">
                  <a:pos x="41" y="137"/>
                </a:cxn>
                <a:cxn ang="0">
                  <a:pos x="41" y="96"/>
                </a:cxn>
                <a:cxn ang="0">
                  <a:pos x="41" y="29"/>
                </a:cxn>
                <a:cxn ang="0">
                  <a:pos x="62" y="35"/>
                </a:cxn>
                <a:cxn ang="0">
                  <a:pos x="66" y="46"/>
                </a:cxn>
                <a:cxn ang="0">
                  <a:pos x="41" y="62"/>
                </a:cxn>
                <a:cxn ang="0">
                  <a:pos x="41" y="29"/>
                </a:cxn>
              </a:cxnLst>
              <a:rect l="0" t="0" r="r" b="b"/>
              <a:pathLst>
                <a:path w="119" h="137">
                  <a:moveTo>
                    <a:pt x="41" y="96"/>
                  </a:moveTo>
                  <a:cubicBezTo>
                    <a:pt x="67" y="137"/>
                    <a:pt x="67" y="137"/>
                    <a:pt x="67" y="137"/>
                  </a:cubicBezTo>
                  <a:cubicBezTo>
                    <a:pt x="119" y="137"/>
                    <a:pt x="119" y="137"/>
                    <a:pt x="119" y="137"/>
                  </a:cubicBezTo>
                  <a:cubicBezTo>
                    <a:pt x="77" y="82"/>
                    <a:pt x="77" y="82"/>
                    <a:pt x="77" y="82"/>
                  </a:cubicBezTo>
                  <a:cubicBezTo>
                    <a:pt x="92" y="77"/>
                    <a:pt x="102" y="62"/>
                    <a:pt x="102" y="43"/>
                  </a:cubicBezTo>
                  <a:cubicBezTo>
                    <a:pt x="102" y="31"/>
                    <a:pt x="99" y="20"/>
                    <a:pt x="91" y="13"/>
                  </a:cubicBezTo>
                  <a:cubicBezTo>
                    <a:pt x="82" y="4"/>
                    <a:pt x="70" y="0"/>
                    <a:pt x="54" y="0"/>
                  </a:cubicBezTo>
                  <a:cubicBezTo>
                    <a:pt x="0" y="0"/>
                    <a:pt x="0" y="0"/>
                    <a:pt x="0" y="0"/>
                  </a:cubicBezTo>
                  <a:cubicBezTo>
                    <a:pt x="0" y="137"/>
                    <a:pt x="0" y="137"/>
                    <a:pt x="0" y="137"/>
                  </a:cubicBezTo>
                  <a:cubicBezTo>
                    <a:pt x="41" y="137"/>
                    <a:pt x="41" y="137"/>
                    <a:pt x="41" y="137"/>
                  </a:cubicBezTo>
                  <a:lnTo>
                    <a:pt x="41" y="96"/>
                  </a:lnTo>
                  <a:close/>
                  <a:moveTo>
                    <a:pt x="41" y="29"/>
                  </a:moveTo>
                  <a:cubicBezTo>
                    <a:pt x="48" y="29"/>
                    <a:pt x="57" y="30"/>
                    <a:pt x="62" y="35"/>
                  </a:cubicBezTo>
                  <a:cubicBezTo>
                    <a:pt x="64" y="37"/>
                    <a:pt x="66" y="41"/>
                    <a:pt x="66" y="46"/>
                  </a:cubicBezTo>
                  <a:cubicBezTo>
                    <a:pt x="66" y="57"/>
                    <a:pt x="58" y="61"/>
                    <a:pt x="41" y="62"/>
                  </a:cubicBezTo>
                  <a:lnTo>
                    <a:pt x="41" y="29"/>
                  </a:lnTo>
                  <a:close/>
                </a:path>
              </a:pathLst>
            </a:custGeom>
            <a:grpFill/>
            <a:ln w="9525">
              <a:noFill/>
              <a:round/>
              <a:headEnd/>
              <a:tailEnd/>
            </a:ln>
          </p:spPr>
          <p:txBody>
            <a:bodyPr/>
            <a:lstStyle/>
            <a:p>
              <a:pPr>
                <a:defRPr/>
              </a:pPr>
              <a:endParaRPr lang="en-US" dirty="0"/>
            </a:p>
          </p:txBody>
        </p:sp>
        <p:sp>
          <p:nvSpPr>
            <p:cNvPr id="64" name="Oval 65"/>
            <p:cNvSpPr>
              <a:spLocks noChangeArrowheads="1"/>
            </p:cNvSpPr>
            <p:nvPr/>
          </p:nvSpPr>
          <p:spPr bwMode="auto">
            <a:xfrm>
              <a:off x="1074738" y="755650"/>
              <a:ext cx="136525" cy="139700"/>
            </a:xfrm>
            <a:prstGeom prst="ellipse">
              <a:avLst/>
            </a:prstGeom>
            <a:grpFill/>
            <a:ln w="9525">
              <a:noFill/>
              <a:round/>
              <a:headEnd/>
              <a:tailEnd/>
            </a:ln>
          </p:spPr>
          <p:txBody>
            <a:bodyPr/>
            <a:lstStyle/>
            <a:p>
              <a:pPr>
                <a:defRPr/>
              </a:pPr>
              <a:endParaRPr lang="en-US" dirty="0"/>
            </a:p>
          </p:txBody>
        </p:sp>
        <p:sp>
          <p:nvSpPr>
            <p:cNvPr id="65" name="Oval 66"/>
            <p:cNvSpPr>
              <a:spLocks noChangeArrowheads="1"/>
            </p:cNvSpPr>
            <p:nvPr/>
          </p:nvSpPr>
          <p:spPr bwMode="auto">
            <a:xfrm>
              <a:off x="1860550" y="1322388"/>
              <a:ext cx="138113" cy="136525"/>
            </a:xfrm>
            <a:prstGeom prst="ellipse">
              <a:avLst/>
            </a:prstGeom>
            <a:grpFill/>
            <a:ln w="9525">
              <a:noFill/>
              <a:round/>
              <a:headEnd/>
              <a:tailEnd/>
            </a:ln>
          </p:spPr>
          <p:txBody>
            <a:bodyPr/>
            <a:lstStyle/>
            <a:p>
              <a:pPr>
                <a:defRPr/>
              </a:pPr>
              <a:endParaRPr lang="en-US" dirty="0"/>
            </a:p>
          </p:txBody>
        </p:sp>
      </p:grpSp>
      <p:pic>
        <p:nvPicPr>
          <p:cNvPr id="28" name="Picture 6" descr="C:\Documents and Settings\erik\Desktop\Burgundy_Arc.png"/>
          <p:cNvPicPr>
            <a:picLocks noChangeAspect="1" noChangeArrowheads="1"/>
          </p:cNvPicPr>
          <p:nvPr userDrawn="1"/>
        </p:nvPicPr>
        <p:blipFill>
          <a:blip r:embed="rId2" cstate="print"/>
          <a:srcRect/>
          <a:stretch>
            <a:fillRect/>
          </a:stretch>
        </p:blipFill>
        <p:spPr bwMode="auto">
          <a:xfrm>
            <a:off x="-53790" y="4092006"/>
            <a:ext cx="3676220" cy="1463040"/>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7" name="Rectangle 8"/>
          <p:cNvSpPr>
            <a:spLocks noGrp="1" noChangeArrowheads="1"/>
          </p:cNvSpPr>
          <p:nvPr>
            <p:ph type="ctrTitle" hasCustomPrompt="1"/>
          </p:nvPr>
        </p:nvSpPr>
        <p:spPr>
          <a:xfrm>
            <a:off x="2739373" y="3934047"/>
            <a:ext cx="6681069" cy="725723"/>
          </a:xfrm>
        </p:spPr>
        <p:txBody>
          <a:bodyPr/>
          <a:lstStyle>
            <a:lvl1pPr algn="l">
              <a:defRPr sz="4000" b="0" baseline="0">
                <a:solidFill>
                  <a:srgbClr val="772432"/>
                </a:solidFill>
                <a:latin typeface="+mj-lt"/>
                <a:cs typeface="Arial" pitchFamily="34" charset="0"/>
              </a:defRPr>
            </a:lvl1pPr>
          </a:lstStyle>
          <a:p>
            <a:r>
              <a:rPr lang="en-US" dirty="0" smtClean="0"/>
              <a:t>Click to Edit Master Style</a:t>
            </a:r>
            <a:endParaRPr lang="en-US" dirty="0"/>
          </a:p>
        </p:txBody>
      </p:sp>
      <p:pic>
        <p:nvPicPr>
          <p:cNvPr id="4" name="Picture 2" descr="C:\Documents and Settings\erik\Desktop\Cirlce_Burgundy.png"/>
          <p:cNvPicPr>
            <a:picLocks noChangeAspect="1" noChangeArrowheads="1"/>
          </p:cNvPicPr>
          <p:nvPr userDrawn="1"/>
        </p:nvPicPr>
        <p:blipFill>
          <a:blip r:embed="rId2" cstate="print"/>
          <a:srcRect t="8981"/>
          <a:stretch>
            <a:fillRect/>
          </a:stretch>
        </p:blipFill>
        <p:spPr bwMode="auto">
          <a:xfrm>
            <a:off x="0" y="4274288"/>
            <a:ext cx="1555337" cy="2583712"/>
          </a:xfrm>
          <a:prstGeom prst="rect">
            <a:avLst/>
          </a:prstGeom>
          <a:noFill/>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1" y="1573927"/>
            <a:ext cx="11375136" cy="4654296"/>
          </a:xfrm>
          <a:prstGeom prst="rect">
            <a:avLst/>
          </a:prstGeom>
        </p:spPr>
        <p:txBody>
          <a:bodyPr>
            <a:noAutofit/>
          </a:bodyPr>
          <a:lstStyle>
            <a:lvl1pPr>
              <a:spcBef>
                <a:spcPts val="1600"/>
              </a:spcBef>
              <a:spcAft>
                <a:spcPts val="0"/>
              </a:spcAft>
              <a:buClr>
                <a:schemeClr val="bg1">
                  <a:lumMod val="50000"/>
                </a:schemeClr>
              </a:buClr>
              <a:buSzPct val="100000"/>
              <a:buFont typeface="Arial" pitchFamily="34" charset="0"/>
              <a:buChar char="•"/>
              <a:defRPr sz="3200" b="0" baseline="0">
                <a:solidFill>
                  <a:srgbClr val="4D4F53"/>
                </a:solidFill>
                <a:latin typeface="+mj-lt"/>
              </a:defRPr>
            </a:lvl1pPr>
            <a:lvl2pPr marL="398463" indent="-171450">
              <a:spcBef>
                <a:spcPts val="200"/>
              </a:spcBef>
              <a:buClr>
                <a:schemeClr val="bg1">
                  <a:lumMod val="50000"/>
                </a:schemeClr>
              </a:buClr>
              <a:buSzPct val="100000"/>
              <a:buFont typeface="Arial" pitchFamily="34" charset="0"/>
              <a:buChar char="•"/>
              <a:defRPr sz="2400" b="0" baseline="0">
                <a:solidFill>
                  <a:srgbClr val="4D4F53"/>
                </a:solidFill>
                <a:latin typeface="+mj-lt"/>
              </a:defRPr>
            </a:lvl2pPr>
            <a:lvl3pPr marL="569913" indent="-171450">
              <a:buClr>
                <a:schemeClr val="bg1">
                  <a:lumMod val="50000"/>
                </a:schemeClr>
              </a:buClr>
              <a:buSzPct val="115000"/>
              <a:buFont typeface="Arial" pitchFamily="34" charset="0"/>
              <a:buChar char="•"/>
              <a:tabLst>
                <a:tab pos="914400" algn="l"/>
              </a:tabLst>
              <a:defRPr sz="2000" b="0">
                <a:solidFill>
                  <a:srgbClr val="4D4F53"/>
                </a:solidFill>
                <a:latin typeface="Calibri" pitchFamily="34" charset="0"/>
              </a:defRPr>
            </a:lvl3pPr>
            <a:lvl4pPr marL="742950" indent="-173038">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buClr>
                <a:schemeClr val="bg1">
                  <a:lumMod val="50000"/>
                </a:schemeClr>
              </a:buClr>
              <a:buSzPct val="115000"/>
              <a:buFont typeface="Arial" pitchFamily="34" charset="0"/>
              <a:buChar char="•"/>
              <a:defRPr sz="1600" b="0">
                <a:solidFill>
                  <a:srgbClr val="4D4F53"/>
                </a:solidFill>
                <a:latin typeface="Calibri" pitchFamily="34" charset="0"/>
              </a:defRPr>
            </a:lvl5pPr>
          </a:lstStyle>
          <a:p>
            <a:pPr lvl="0"/>
            <a:r>
              <a:rPr lang="en-US" dirty="0" smtClean="0"/>
              <a:t>Click to edit master style</a:t>
            </a:r>
          </a:p>
          <a:p>
            <a:pPr lvl="1"/>
            <a:r>
              <a:rPr lang="en-US" dirty="0" smtClean="0"/>
              <a:t>Click to edit master style</a:t>
            </a:r>
          </a:p>
          <a:p>
            <a:pPr lvl="0"/>
            <a:r>
              <a:rPr lang="en-US" dirty="0" smtClean="0"/>
              <a:t>Click to edit master style</a:t>
            </a:r>
          </a:p>
          <a:p>
            <a:pPr lvl="1"/>
            <a:r>
              <a:rPr lang="en-US" dirty="0" smtClean="0"/>
              <a:t>Click to edit master style</a:t>
            </a:r>
          </a:p>
          <a:p>
            <a:pPr lvl="1"/>
            <a:endParaRPr lang="en-US" dirty="0" smtClean="0"/>
          </a:p>
        </p:txBody>
      </p:sp>
      <p:sp>
        <p:nvSpPr>
          <p:cNvPr id="29"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
        <p:nvSpPr>
          <p:cNvPr id="26" name="Title 1"/>
          <p:cNvSpPr>
            <a:spLocks noGrp="1"/>
          </p:cNvSpPr>
          <p:nvPr>
            <p:ph type="title"/>
          </p:nvPr>
        </p:nvSpPr>
        <p:spPr>
          <a:xfrm>
            <a:off x="381001" y="618909"/>
            <a:ext cx="11375136" cy="506413"/>
          </a:xfrm>
        </p:spPr>
        <p:txBody>
          <a:bodyPr>
            <a:noAutofit/>
          </a:bodyPr>
          <a:lstStyle>
            <a:lvl1pPr>
              <a:defRPr sz="3400" b="1"/>
            </a:lvl1pPr>
          </a:lstStyle>
          <a:p>
            <a:r>
              <a:rPr lang="en-US" smtClean="0"/>
              <a:t>Click to edit Master title style</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with Subtitle">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79413" y="1092202"/>
            <a:ext cx="9663112" cy="449263"/>
          </a:xfrm>
          <a:prstGeom prst="rect">
            <a:avLst/>
          </a:prstGeom>
        </p:spPr>
        <p:txBody>
          <a:bodyPr/>
          <a:lstStyle>
            <a:lvl1pPr>
              <a:buNone/>
              <a:defRPr lang="en-US" sz="2800" kern="1200" dirty="0" smtClean="0">
                <a:solidFill>
                  <a:srgbClr val="4D4F53"/>
                </a:solidFill>
                <a:latin typeface="+mj-lt"/>
                <a:ea typeface="+mn-ea"/>
                <a:cs typeface="+mn-cs"/>
              </a:defRPr>
            </a:lvl1pPr>
            <a:lvl2pPr>
              <a:defRPr lang="en-US" sz="2600" kern="1200" dirty="0" smtClean="0">
                <a:solidFill>
                  <a:schemeClr val="bg2"/>
                </a:solidFill>
                <a:latin typeface="Arial" charset="0"/>
                <a:ea typeface="+mn-ea"/>
                <a:cs typeface="+mn-cs"/>
              </a:defRPr>
            </a:lvl2pPr>
            <a:lvl3pPr>
              <a:defRPr lang="en-US" sz="2600" kern="1200" dirty="0" smtClean="0">
                <a:solidFill>
                  <a:schemeClr val="bg2"/>
                </a:solidFill>
                <a:latin typeface="Arial" charset="0"/>
                <a:ea typeface="+mn-ea"/>
                <a:cs typeface="+mn-cs"/>
              </a:defRPr>
            </a:lvl3pPr>
            <a:lvl4pPr>
              <a:defRPr lang="en-US" sz="2600" kern="1200" dirty="0" smtClean="0">
                <a:solidFill>
                  <a:schemeClr val="bg2"/>
                </a:solidFill>
                <a:latin typeface="Arial" charset="0"/>
                <a:ea typeface="+mn-ea"/>
                <a:cs typeface="+mn-cs"/>
              </a:defRPr>
            </a:lvl4pPr>
            <a:lvl5pPr>
              <a:defRPr lang="en-US" sz="2600" kern="1200" dirty="0">
                <a:solidFill>
                  <a:schemeClr val="bg2"/>
                </a:solidFill>
                <a:latin typeface="Arial" charset="0"/>
                <a:ea typeface="+mn-ea"/>
                <a:cs typeface="+mn-cs"/>
              </a:defRPr>
            </a:lvl5pPr>
          </a:lstStyle>
          <a:p>
            <a:pPr lvl="0"/>
            <a:r>
              <a:rPr lang="en-US" dirty="0" smtClean="0"/>
              <a:t>Click to edit Master text styles</a:t>
            </a:r>
          </a:p>
        </p:txBody>
      </p:sp>
      <p:sp>
        <p:nvSpPr>
          <p:cNvPr id="3" name="Title 1"/>
          <p:cNvSpPr>
            <a:spLocks noGrp="1"/>
          </p:cNvSpPr>
          <p:nvPr>
            <p:ph type="title"/>
          </p:nvPr>
        </p:nvSpPr>
        <p:spPr>
          <a:xfrm>
            <a:off x="381001" y="618909"/>
            <a:ext cx="11375136" cy="506413"/>
          </a:xfrm>
        </p:spPr>
        <p:txBody>
          <a:bodyPr>
            <a:noAutofit/>
          </a:bodyPr>
          <a:lstStyle>
            <a:lvl1pPr>
              <a:defRPr sz="3400" b="1"/>
            </a:lvl1pPr>
          </a:lstStyle>
          <a:p>
            <a:r>
              <a:rPr lang="en-US" dirty="0" smtClean="0"/>
              <a:t>Click to edit Master title style</a:t>
            </a:r>
            <a:endParaRPr lang="en-US" dirty="0"/>
          </a:p>
        </p:txBody>
      </p:sp>
      <p:sp>
        <p:nvSpPr>
          <p:cNvPr id="18"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
        <p:nvSpPr>
          <p:cNvPr id="20" name="Content Placeholder 2"/>
          <p:cNvSpPr>
            <a:spLocks noGrp="1"/>
          </p:cNvSpPr>
          <p:nvPr>
            <p:ph idx="1" hasCustomPrompt="1"/>
          </p:nvPr>
        </p:nvSpPr>
        <p:spPr>
          <a:xfrm>
            <a:off x="381001" y="1943543"/>
            <a:ext cx="11375136" cy="4303730"/>
          </a:xfrm>
          <a:prstGeom prst="rect">
            <a:avLst/>
          </a:prstGeom>
        </p:spPr>
        <p:txBody>
          <a:bodyPr>
            <a:noAutofit/>
          </a:bodyPr>
          <a:lstStyle>
            <a:lvl1pPr>
              <a:spcBef>
                <a:spcPts val="1600"/>
              </a:spcBef>
              <a:spcAft>
                <a:spcPts val="0"/>
              </a:spcAft>
              <a:buClr>
                <a:schemeClr val="bg1">
                  <a:lumMod val="50000"/>
                </a:schemeClr>
              </a:buClr>
              <a:buSzPct val="100000"/>
              <a:buFont typeface="Arial" pitchFamily="34" charset="0"/>
              <a:buChar char="•"/>
              <a:defRPr sz="3200" b="0" baseline="0">
                <a:solidFill>
                  <a:srgbClr val="4D4F53"/>
                </a:solidFill>
                <a:latin typeface="+mj-lt"/>
              </a:defRPr>
            </a:lvl1pPr>
            <a:lvl2pPr marL="398463" indent="-171450">
              <a:spcBef>
                <a:spcPts val="200"/>
              </a:spcBef>
              <a:buClr>
                <a:schemeClr val="bg1">
                  <a:lumMod val="50000"/>
                </a:schemeClr>
              </a:buClr>
              <a:buSzPct val="100000"/>
              <a:buFont typeface="Arial" pitchFamily="34" charset="0"/>
              <a:buChar char="•"/>
              <a:defRPr sz="2400" b="0" baseline="0">
                <a:solidFill>
                  <a:srgbClr val="4D4F53"/>
                </a:solidFill>
                <a:latin typeface="+mj-lt"/>
              </a:defRPr>
            </a:lvl2pPr>
            <a:lvl3pPr marL="569913" indent="-171450">
              <a:buClr>
                <a:schemeClr val="bg1">
                  <a:lumMod val="50000"/>
                </a:schemeClr>
              </a:buClr>
              <a:buSzPct val="115000"/>
              <a:buFont typeface="Arial" pitchFamily="34" charset="0"/>
              <a:buChar char="•"/>
              <a:tabLst>
                <a:tab pos="914400" algn="l"/>
              </a:tabLst>
              <a:defRPr sz="2000" b="0">
                <a:solidFill>
                  <a:srgbClr val="4D4F53"/>
                </a:solidFill>
                <a:latin typeface="Calibri" pitchFamily="34" charset="0"/>
              </a:defRPr>
            </a:lvl3pPr>
            <a:lvl4pPr marL="742950" indent="-173038">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buClr>
                <a:schemeClr val="bg1">
                  <a:lumMod val="50000"/>
                </a:schemeClr>
              </a:buClr>
              <a:buSzPct val="115000"/>
              <a:buFont typeface="Arial" pitchFamily="34" charset="0"/>
              <a:buChar char="•"/>
              <a:defRPr sz="1600" b="0">
                <a:solidFill>
                  <a:srgbClr val="4D4F53"/>
                </a:solidFill>
                <a:latin typeface="Calibri" pitchFamily="34" charset="0"/>
              </a:defRPr>
            </a:lvl5pPr>
          </a:lstStyle>
          <a:p>
            <a:pPr lvl="0"/>
            <a:r>
              <a:rPr lang="en-US" dirty="0" smtClean="0"/>
              <a:t>Click to edit master style</a:t>
            </a:r>
          </a:p>
          <a:p>
            <a:pPr lvl="1"/>
            <a:r>
              <a:rPr lang="en-US" dirty="0" smtClean="0"/>
              <a:t>Click to edit master style</a:t>
            </a:r>
          </a:p>
          <a:p>
            <a:pPr lvl="0"/>
            <a:r>
              <a:rPr lang="en-US" dirty="0" smtClean="0"/>
              <a:t>Click to edit master style</a:t>
            </a:r>
          </a:p>
          <a:p>
            <a:pPr lvl="1"/>
            <a:r>
              <a:rPr lang="en-US" dirty="0" smtClean="0"/>
              <a:t>Click to edit master style</a:t>
            </a:r>
          </a:p>
          <a:p>
            <a:pPr lvl="1"/>
            <a:endParaRPr lang="en-US" dirty="0" smtClean="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27" name="Title 26"/>
          <p:cNvSpPr>
            <a:spLocks noGrp="1"/>
          </p:cNvSpPr>
          <p:nvPr>
            <p:ph type="title"/>
          </p:nvPr>
        </p:nvSpPr>
        <p:spPr/>
        <p:txBody>
          <a:bodyPr/>
          <a:lstStyle/>
          <a:p>
            <a:r>
              <a:rPr lang="en-US" smtClean="0"/>
              <a:t>Click to edit Master title style</a:t>
            </a:r>
            <a:endParaRPr lang="en-US"/>
          </a:p>
        </p:txBody>
      </p:sp>
      <p:sp>
        <p:nvSpPr>
          <p:cNvPr id="29"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no logo or page number)">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Liner (burgandy)">
    <p:spTree>
      <p:nvGrpSpPr>
        <p:cNvPr id="1" name=""/>
        <p:cNvGrpSpPr/>
        <p:nvPr/>
      </p:nvGrpSpPr>
      <p:grpSpPr>
        <a:xfrm>
          <a:off x="0" y="0"/>
          <a:ext cx="0" cy="0"/>
          <a:chOff x="0" y="0"/>
          <a:chExt cx="0" cy="0"/>
        </a:xfrm>
      </p:grpSpPr>
      <p:sp>
        <p:nvSpPr>
          <p:cNvPr id="17" name="Text Placeholder 16"/>
          <p:cNvSpPr>
            <a:spLocks noGrp="1"/>
          </p:cNvSpPr>
          <p:nvPr>
            <p:ph type="body" sz="quarter" idx="11" hasCustomPrompt="1"/>
          </p:nvPr>
        </p:nvSpPr>
        <p:spPr>
          <a:xfrm>
            <a:off x="1002506" y="2956252"/>
            <a:ext cx="10183812" cy="1137304"/>
          </a:xfrm>
          <a:prstGeom prst="rect">
            <a:avLst/>
          </a:prstGeom>
        </p:spPr>
        <p:txBody>
          <a:bodyPr anchor="ctr"/>
          <a:lstStyle>
            <a:lvl1pPr algn="ctr">
              <a:buNone/>
              <a:defRPr lang="en-US" sz="6000" b="0" spc="-150" dirty="0" smtClean="0">
                <a:solidFill>
                  <a:srgbClr val="772432"/>
                </a:solidFill>
                <a:effectLst/>
                <a:latin typeface="+mn-lt"/>
                <a:ea typeface="+mn-ea"/>
                <a:cs typeface="+mn-cs"/>
              </a:defRPr>
            </a:lvl1pPr>
          </a:lstStyle>
          <a:p>
            <a:pPr marL="228600" lvl="0" indent="-228600" algn="ctr" rtl="0" eaLnBrk="1" fontAlgn="base" hangingPunct="1">
              <a:lnSpc>
                <a:spcPct val="90000"/>
              </a:lnSpc>
              <a:spcBef>
                <a:spcPct val="35000"/>
              </a:spcBef>
              <a:spcAft>
                <a:spcPct val="15000"/>
              </a:spcAft>
              <a:buClr>
                <a:schemeClr val="tx2"/>
              </a:buClr>
              <a:buFont typeface="Times" pitchFamily="1" charset="0"/>
              <a:buNone/>
            </a:pPr>
            <a:r>
              <a:rPr lang="en-US" dirty="0" smtClean="0"/>
              <a:t>Click to edit Master styles</a:t>
            </a: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liner">
    <p:spTree>
      <p:nvGrpSpPr>
        <p:cNvPr id="1" name=""/>
        <p:cNvGrpSpPr/>
        <p:nvPr/>
      </p:nvGrpSpPr>
      <p:grpSpPr>
        <a:xfrm>
          <a:off x="0" y="0"/>
          <a:ext cx="0" cy="0"/>
          <a:chOff x="0" y="0"/>
          <a:chExt cx="0" cy="0"/>
        </a:xfrm>
      </p:grpSpPr>
      <p:sp>
        <p:nvSpPr>
          <p:cNvPr id="8" name="Text Placeholder 16"/>
          <p:cNvSpPr>
            <a:spLocks noGrp="1"/>
          </p:cNvSpPr>
          <p:nvPr>
            <p:ph type="body" sz="quarter" idx="12" hasCustomPrompt="1"/>
          </p:nvPr>
        </p:nvSpPr>
        <p:spPr>
          <a:xfrm>
            <a:off x="1004294" y="3603533"/>
            <a:ext cx="10183812" cy="1137304"/>
          </a:xfrm>
          <a:prstGeom prst="rect">
            <a:avLst/>
          </a:prstGeom>
        </p:spPr>
        <p:txBody>
          <a:bodyPr anchor="ctr"/>
          <a:lstStyle>
            <a:lvl1pPr algn="ctr">
              <a:buNone/>
              <a:defRPr lang="en-US" sz="4400" b="0" spc="-150" dirty="0" smtClean="0">
                <a:solidFill>
                  <a:srgbClr val="7F7F7F"/>
                </a:solidFill>
                <a:effectLst/>
                <a:latin typeface="+mj-lt"/>
                <a:ea typeface="+mn-ea"/>
                <a:cs typeface="+mn-cs"/>
              </a:defRPr>
            </a:lvl1pPr>
          </a:lstStyle>
          <a:p>
            <a:pPr marL="228600" lvl="0" indent="-228600" algn="ctr" rtl="0" eaLnBrk="1" fontAlgn="base" hangingPunct="1">
              <a:lnSpc>
                <a:spcPct val="90000"/>
              </a:lnSpc>
              <a:spcBef>
                <a:spcPct val="35000"/>
              </a:spcBef>
              <a:spcAft>
                <a:spcPct val="15000"/>
              </a:spcAft>
              <a:buClr>
                <a:schemeClr val="tx2"/>
              </a:buClr>
              <a:buFont typeface="Times" pitchFamily="1" charset="0"/>
              <a:buNone/>
            </a:pPr>
            <a:r>
              <a:rPr lang="en-US" dirty="0" smtClean="0"/>
              <a:t>Click to edit Master styles</a:t>
            </a:r>
          </a:p>
        </p:txBody>
      </p:sp>
      <p:sp>
        <p:nvSpPr>
          <p:cNvPr id="9" name="Text Placeholder 16"/>
          <p:cNvSpPr>
            <a:spLocks noGrp="1"/>
          </p:cNvSpPr>
          <p:nvPr>
            <p:ph type="body" sz="quarter" idx="11"/>
          </p:nvPr>
        </p:nvSpPr>
        <p:spPr>
          <a:xfrm>
            <a:off x="1002506" y="2604611"/>
            <a:ext cx="10183812" cy="1137304"/>
          </a:xfrm>
          <a:prstGeom prst="rect">
            <a:avLst/>
          </a:prstGeom>
        </p:spPr>
        <p:txBody>
          <a:bodyPr anchor="ctr"/>
          <a:lstStyle>
            <a:lvl1pPr algn="ctr">
              <a:buNone/>
              <a:defRPr lang="en-US" sz="6600" b="0" spc="-150" dirty="0" smtClean="0">
                <a:solidFill>
                  <a:srgbClr val="772432"/>
                </a:solidFill>
                <a:effectLst/>
                <a:latin typeface="+mj-lt"/>
                <a:ea typeface="+mn-ea"/>
                <a:cs typeface="+mn-cs"/>
              </a:defRPr>
            </a:lvl1pPr>
          </a:lstStyle>
          <a:p>
            <a:pPr marL="228600" lvl="0" indent="-228600" algn="ctr" rtl="0" eaLnBrk="1" fontAlgn="base" hangingPunct="1">
              <a:lnSpc>
                <a:spcPct val="90000"/>
              </a:lnSpc>
              <a:spcBef>
                <a:spcPct val="35000"/>
              </a:spcBef>
              <a:spcAft>
                <a:spcPct val="15000"/>
              </a:spcAft>
              <a:buClr>
                <a:schemeClr val="tx2"/>
              </a:buClr>
              <a:buFont typeface="Times" pitchFamily="1" charset="0"/>
              <a:buNone/>
            </a:pPr>
            <a:r>
              <a:rPr lang="en-US" dirty="0" smtClean="0"/>
              <a:t>Click to edit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Quote">
    <p:spTree>
      <p:nvGrpSpPr>
        <p:cNvPr id="1" name=""/>
        <p:cNvGrpSpPr/>
        <p:nvPr/>
      </p:nvGrpSpPr>
      <p:grpSpPr>
        <a:xfrm>
          <a:off x="0" y="0"/>
          <a:ext cx="0" cy="0"/>
          <a:chOff x="0" y="0"/>
          <a:chExt cx="0" cy="0"/>
        </a:xfrm>
      </p:grpSpPr>
      <p:pic>
        <p:nvPicPr>
          <p:cNvPr id="10" name="Picture 1" descr="\\Mvfs\projects\Citrix\09-0288 Citrix Rebrand Corporate Template\Art\PNG\Quote_End_Grey.png"/>
          <p:cNvPicPr>
            <a:picLocks noChangeAspect="1" noChangeArrowheads="1"/>
          </p:cNvPicPr>
          <p:nvPr userDrawn="1"/>
        </p:nvPicPr>
        <p:blipFill>
          <a:blip r:embed="rId2" cstate="print">
            <a:lum bright="52000"/>
          </a:blip>
          <a:srcRect r="16431"/>
          <a:stretch>
            <a:fillRect/>
          </a:stretch>
        </p:blipFill>
        <p:spPr bwMode="auto">
          <a:xfrm>
            <a:off x="10972686" y="3534047"/>
            <a:ext cx="1219200" cy="1123950"/>
          </a:xfrm>
          <a:prstGeom prst="rect">
            <a:avLst/>
          </a:prstGeom>
          <a:noFill/>
          <a:ln w="9525">
            <a:noFill/>
            <a:miter lim="800000"/>
            <a:headEnd/>
            <a:tailEnd/>
          </a:ln>
        </p:spPr>
      </p:pic>
      <p:pic>
        <p:nvPicPr>
          <p:cNvPr id="11" name="Picture 2" descr="\\Mvfs\projects\Citrix\09-0288 Citrix Rebrand Corporate Template\Art\PNG\Quote_Begin_Grey.png"/>
          <p:cNvPicPr>
            <a:picLocks noChangeAspect="1" noChangeArrowheads="1"/>
          </p:cNvPicPr>
          <p:nvPr userDrawn="1"/>
        </p:nvPicPr>
        <p:blipFill>
          <a:blip r:embed="rId3" cstate="print">
            <a:lum bright="54000"/>
          </a:blip>
          <a:srcRect l="15000"/>
          <a:stretch>
            <a:fillRect/>
          </a:stretch>
        </p:blipFill>
        <p:spPr bwMode="auto">
          <a:xfrm>
            <a:off x="0" y="1254363"/>
            <a:ext cx="1241425" cy="1123950"/>
          </a:xfrm>
          <a:prstGeom prst="rect">
            <a:avLst/>
          </a:prstGeom>
          <a:noFill/>
          <a:ln w="9525">
            <a:noFill/>
            <a:miter lim="800000"/>
            <a:headEnd/>
            <a:tailEnd/>
          </a:ln>
        </p:spPr>
      </p:pic>
      <p:sp>
        <p:nvSpPr>
          <p:cNvPr id="5" name="AutoShape 14"/>
          <p:cNvSpPr>
            <a:spLocks noChangeArrowheads="1"/>
          </p:cNvSpPr>
          <p:nvPr/>
        </p:nvSpPr>
        <p:spPr bwMode="auto">
          <a:xfrm>
            <a:off x="630603" y="1981201"/>
            <a:ext cx="10927620" cy="3311525"/>
          </a:xfrm>
          <a:prstGeom prst="roundRect">
            <a:avLst>
              <a:gd name="adj" fmla="val 2731"/>
            </a:avLst>
          </a:prstGeom>
          <a:noFill/>
          <a:ln w="19050">
            <a:noFill/>
            <a:round/>
            <a:headEnd/>
            <a:tailEnd/>
          </a:ln>
        </p:spPr>
        <p:txBody>
          <a:bodyPr wrap="none" anchor="ctr"/>
          <a:lstStyle/>
          <a:p>
            <a:pPr>
              <a:defRPr/>
            </a:pPr>
            <a:endParaRPr lang="en-US" dirty="0"/>
          </a:p>
        </p:txBody>
      </p:sp>
      <p:sp>
        <p:nvSpPr>
          <p:cNvPr id="6" name="AutoShape 14"/>
          <p:cNvSpPr>
            <a:spLocks noChangeArrowheads="1"/>
          </p:cNvSpPr>
          <p:nvPr/>
        </p:nvSpPr>
        <p:spPr bwMode="auto">
          <a:xfrm>
            <a:off x="630603" y="1981201"/>
            <a:ext cx="10927620" cy="3311525"/>
          </a:xfrm>
          <a:prstGeom prst="roundRect">
            <a:avLst>
              <a:gd name="adj" fmla="val 2731"/>
            </a:avLst>
          </a:prstGeom>
          <a:noFill/>
          <a:ln w="19050">
            <a:noFill/>
            <a:round/>
            <a:headEnd/>
            <a:tailEnd/>
          </a:ln>
        </p:spPr>
        <p:txBody>
          <a:bodyPr wrap="none" anchor="ctr"/>
          <a:lstStyle/>
          <a:p>
            <a:pPr>
              <a:defRPr/>
            </a:pPr>
            <a:endParaRPr lang="en-US" dirty="0"/>
          </a:p>
        </p:txBody>
      </p:sp>
      <p:sp>
        <p:nvSpPr>
          <p:cNvPr id="16" name="Text Placeholder 15"/>
          <p:cNvSpPr>
            <a:spLocks noGrp="1"/>
          </p:cNvSpPr>
          <p:nvPr>
            <p:ph type="body" sz="quarter" idx="10"/>
          </p:nvPr>
        </p:nvSpPr>
        <p:spPr>
          <a:xfrm>
            <a:off x="1822093" y="1810043"/>
            <a:ext cx="8586250" cy="280699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marR="0" indent="0" algn="ctr" defTabSz="914400" rtl="0" eaLnBrk="1" fontAlgn="base" latinLnBrk="0" hangingPunct="1">
              <a:lnSpc>
                <a:spcPct val="100000"/>
              </a:lnSpc>
              <a:spcBef>
                <a:spcPct val="0"/>
              </a:spcBef>
              <a:spcAft>
                <a:spcPct val="0"/>
              </a:spcAft>
              <a:buClr>
                <a:srgbClr val="4D4F53"/>
              </a:buClr>
              <a:buSzPct val="100000"/>
              <a:buFontTx/>
              <a:buNone/>
              <a:tabLst/>
              <a:defRPr lang="en-US" sz="4400" b="0" kern="1200" dirty="0" smtClean="0">
                <a:solidFill>
                  <a:srgbClr val="772432"/>
                </a:solidFill>
                <a:latin typeface="+mj-lt"/>
                <a:ea typeface="+mn-ea"/>
                <a:cs typeface="+mn-cs"/>
              </a:defRPr>
            </a:lvl1pPr>
          </a:lstStyle>
          <a:p>
            <a:pPr lvl="0"/>
            <a:r>
              <a:rPr lang="en-US" noProof="0" dirty="0" smtClean="0"/>
              <a:t>Click to edit Master text styles</a:t>
            </a:r>
          </a:p>
        </p:txBody>
      </p:sp>
      <p:sp>
        <p:nvSpPr>
          <p:cNvPr id="18" name="Text Placeholder 6"/>
          <p:cNvSpPr>
            <a:spLocks noGrp="1"/>
          </p:cNvSpPr>
          <p:nvPr>
            <p:ph type="body" sz="quarter" idx="11" hasCustomPrompt="1"/>
          </p:nvPr>
        </p:nvSpPr>
        <p:spPr>
          <a:xfrm>
            <a:off x="1810996" y="4808370"/>
            <a:ext cx="8573848" cy="449263"/>
          </a:xfrm>
          <a:prstGeom prst="rect">
            <a:avLst/>
          </a:prstGeom>
        </p:spPr>
        <p:txBody>
          <a:bodyPr/>
          <a:lstStyle>
            <a:lvl1pPr algn="r">
              <a:buNone/>
              <a:defRPr lang="en-US" sz="2400" kern="1200" baseline="0" dirty="0" smtClean="0">
                <a:solidFill>
                  <a:srgbClr val="4D4F53"/>
                </a:solidFill>
                <a:latin typeface="+mj-lt"/>
                <a:ea typeface="+mn-ea"/>
                <a:cs typeface="+mn-cs"/>
              </a:defRPr>
            </a:lvl1pPr>
            <a:lvl2pPr>
              <a:defRPr lang="en-US" sz="2600" kern="1200" dirty="0" smtClean="0">
                <a:solidFill>
                  <a:schemeClr val="bg2"/>
                </a:solidFill>
                <a:latin typeface="Arial" charset="0"/>
                <a:ea typeface="+mn-ea"/>
                <a:cs typeface="+mn-cs"/>
              </a:defRPr>
            </a:lvl2pPr>
            <a:lvl3pPr>
              <a:defRPr lang="en-US" sz="2600" kern="1200" dirty="0" smtClean="0">
                <a:solidFill>
                  <a:schemeClr val="bg2"/>
                </a:solidFill>
                <a:latin typeface="Arial" charset="0"/>
                <a:ea typeface="+mn-ea"/>
                <a:cs typeface="+mn-cs"/>
              </a:defRPr>
            </a:lvl3pPr>
            <a:lvl4pPr>
              <a:defRPr lang="en-US" sz="2600" kern="1200" dirty="0" smtClean="0">
                <a:solidFill>
                  <a:schemeClr val="bg2"/>
                </a:solidFill>
                <a:latin typeface="Arial" charset="0"/>
                <a:ea typeface="+mn-ea"/>
                <a:cs typeface="+mn-cs"/>
              </a:defRPr>
            </a:lvl4pPr>
            <a:lvl5pPr>
              <a:defRPr lang="en-US" sz="2600" kern="1200" dirty="0">
                <a:solidFill>
                  <a:schemeClr val="bg2"/>
                </a:solidFill>
                <a:latin typeface="Arial" charset="0"/>
                <a:ea typeface="+mn-ea"/>
                <a:cs typeface="+mn-cs"/>
              </a:defRPr>
            </a:lvl5pPr>
          </a:lstStyle>
          <a:p>
            <a:pPr lvl="0"/>
            <a:r>
              <a:rPr lang="en-US" dirty="0" smtClean="0"/>
              <a:t>- Click to edit Master text styles</a:t>
            </a:r>
          </a:p>
        </p:txBody>
      </p:sp>
      <p:sp>
        <p:nvSpPr>
          <p:cNvPr id="9" name="AutoShape 14"/>
          <p:cNvSpPr>
            <a:spLocks noChangeArrowheads="1"/>
          </p:cNvSpPr>
          <p:nvPr userDrawn="1"/>
        </p:nvSpPr>
        <p:spPr bwMode="auto">
          <a:xfrm>
            <a:off x="630603" y="1981201"/>
            <a:ext cx="10927620" cy="3311525"/>
          </a:xfrm>
          <a:prstGeom prst="roundRect">
            <a:avLst>
              <a:gd name="adj" fmla="val 2731"/>
            </a:avLst>
          </a:prstGeom>
          <a:noFill/>
          <a:ln w="19050">
            <a:noFill/>
            <a:round/>
            <a:headEnd/>
            <a:tailEnd/>
          </a:ln>
        </p:spPr>
        <p:txBody>
          <a:bodyPr wrap="none" anchor="ctr"/>
          <a:lstStyle/>
          <a:p>
            <a:pPr>
              <a:defRPr/>
            </a:pPr>
            <a:endParaRPr lang="en-US" dirty="0"/>
          </a:p>
        </p:txBody>
      </p:sp>
      <p:sp>
        <p:nvSpPr>
          <p:cNvPr id="25"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Graphic with bullets (headline)">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
        <p:nvSpPr>
          <p:cNvPr id="16" name="Content Placeholder 2"/>
          <p:cNvSpPr>
            <a:spLocks noGrp="1"/>
          </p:cNvSpPr>
          <p:nvPr>
            <p:ph idx="1" hasCustomPrompt="1"/>
          </p:nvPr>
        </p:nvSpPr>
        <p:spPr>
          <a:xfrm>
            <a:off x="5421847" y="3143214"/>
            <a:ext cx="6228685" cy="1317284"/>
          </a:xfrm>
          <a:prstGeom prst="rect">
            <a:avLst/>
          </a:prstGeom>
        </p:spPr>
        <p:txBody>
          <a:bodyPr anchor="ctr" anchorCtr="0"/>
          <a:lstStyle>
            <a:lvl1pPr marL="400050" marR="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sz="3400">
                <a:solidFill>
                  <a:srgbClr val="4D4F53"/>
                </a:solidFill>
              </a:defRPr>
            </a:lvl1pPr>
            <a:lvl2pPr marL="857250" indent="-450850">
              <a:buClr>
                <a:schemeClr val="bg1">
                  <a:lumMod val="65000"/>
                </a:schemeClr>
              </a:buClr>
              <a:buFont typeface="Arial" pitchFamily="34" charset="0"/>
              <a:buChar char="–"/>
              <a:defRPr sz="3200">
                <a:solidFill>
                  <a:srgbClr val="4D4F53"/>
                </a:solidFill>
              </a:defRPr>
            </a:lvl2pPr>
            <a:lvl3pPr>
              <a:buNone/>
              <a:defRPr/>
            </a:lvl3pPr>
            <a:lvl4pPr>
              <a:buNone/>
              <a:defRPr sz="3600"/>
            </a:lvl4pPr>
            <a:lvl5pPr>
              <a:defRPr sz="3600"/>
            </a:lvl5pPr>
          </a:lstStyle>
          <a:p>
            <a:pPr lvl="0"/>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p:txBody>
      </p:sp>
      <p:sp>
        <p:nvSpPr>
          <p:cNvPr id="17" name="Title 26"/>
          <p:cNvSpPr>
            <a:spLocks noGrp="1"/>
          </p:cNvSpPr>
          <p:nvPr>
            <p:ph type="title"/>
          </p:nvPr>
        </p:nvSpPr>
        <p:spPr>
          <a:xfrm>
            <a:off x="383017" y="622301"/>
            <a:ext cx="11376237" cy="506413"/>
          </a:xfrm>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c with bullets (no headline)">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
        <p:nvSpPr>
          <p:cNvPr id="16" name="Content Placeholder 2"/>
          <p:cNvSpPr>
            <a:spLocks noGrp="1"/>
          </p:cNvSpPr>
          <p:nvPr>
            <p:ph idx="1" hasCustomPrompt="1"/>
          </p:nvPr>
        </p:nvSpPr>
        <p:spPr>
          <a:xfrm>
            <a:off x="5421847" y="2766684"/>
            <a:ext cx="6228685" cy="1317284"/>
          </a:xfrm>
          <a:prstGeom prst="rect">
            <a:avLst/>
          </a:prstGeom>
        </p:spPr>
        <p:txBody>
          <a:bodyPr anchor="ctr" anchorCtr="0"/>
          <a:lstStyle>
            <a:lvl1pPr marL="400050" marR="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sz="3600">
                <a:solidFill>
                  <a:srgbClr val="4D4F53"/>
                </a:solidFill>
              </a:defRPr>
            </a:lvl1pPr>
            <a:lvl2pPr marL="857250" indent="-450850">
              <a:buClr>
                <a:schemeClr val="bg1">
                  <a:lumMod val="65000"/>
                </a:schemeClr>
              </a:buClr>
              <a:buFont typeface="Arial" pitchFamily="34" charset="0"/>
              <a:buChar char="–"/>
              <a:defRPr sz="3200">
                <a:solidFill>
                  <a:srgbClr val="4D4F53"/>
                </a:solidFill>
              </a:defRPr>
            </a:lvl2pPr>
            <a:lvl3pPr>
              <a:buNone/>
              <a:defRPr/>
            </a:lvl3pPr>
            <a:lvl4pPr>
              <a:buNone/>
              <a:defRPr sz="3600"/>
            </a:lvl4pPr>
            <a:lvl5pPr>
              <a:defRPr sz="3600"/>
            </a:lvl5pPr>
          </a:lstStyle>
          <a:p>
            <a:pPr lvl="0"/>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a:p>
            <a:pPr marL="400050" marR="0" lvl="0" indent="-400050" algn="l" defTabSz="914400" rtl="0" eaLnBrk="1" fontAlgn="base" latinLnBrk="0" hangingPunct="1">
              <a:lnSpc>
                <a:spcPct val="80000"/>
              </a:lnSpc>
              <a:spcBef>
                <a:spcPts val="1800"/>
              </a:spcBef>
              <a:spcAft>
                <a:spcPts val="600"/>
              </a:spcAft>
              <a:buClr>
                <a:schemeClr val="bg1">
                  <a:lumMod val="65000"/>
                </a:schemeClr>
              </a:buClr>
              <a:buSzPct val="110000"/>
              <a:buFont typeface="Arial" pitchFamily="34" charset="0"/>
              <a:buChar char="•"/>
              <a:tabLst/>
              <a:defRPr/>
            </a:pPr>
            <a:r>
              <a:rPr lang="en-US" dirty="0" smtClean="0"/>
              <a:t>Click to edit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c with side title">
    <p:spTree>
      <p:nvGrpSpPr>
        <p:cNvPr id="1" name=""/>
        <p:cNvGrpSpPr/>
        <p:nvPr/>
      </p:nvGrpSpPr>
      <p:grpSpPr>
        <a:xfrm>
          <a:off x="0" y="0"/>
          <a:ext cx="0" cy="0"/>
          <a:chOff x="0" y="0"/>
          <a:chExt cx="0" cy="0"/>
        </a:xfrm>
      </p:grpSpPr>
      <p:sp>
        <p:nvSpPr>
          <p:cNvPr id="17" name="Text Placeholder 16"/>
          <p:cNvSpPr>
            <a:spLocks noGrp="1"/>
          </p:cNvSpPr>
          <p:nvPr>
            <p:ph type="body" sz="quarter" idx="11"/>
          </p:nvPr>
        </p:nvSpPr>
        <p:spPr>
          <a:xfrm>
            <a:off x="849850" y="2956252"/>
            <a:ext cx="4292301" cy="1137304"/>
          </a:xfrm>
          <a:prstGeom prst="rect">
            <a:avLst/>
          </a:prstGeom>
        </p:spPr>
        <p:txBody>
          <a:bodyPr anchor="ctr"/>
          <a:lstStyle>
            <a:lvl1pPr algn="ctr">
              <a:buNone/>
              <a:defRPr lang="en-US" sz="5500" b="0" spc="-150" dirty="0" smtClean="0">
                <a:solidFill>
                  <a:srgbClr val="4D4F53"/>
                </a:solidFill>
                <a:effectLst/>
                <a:latin typeface="+mj-lt"/>
                <a:ea typeface="+mn-ea"/>
                <a:cs typeface="+mn-cs"/>
              </a:defRPr>
            </a:lvl1pPr>
          </a:lstStyle>
          <a:p>
            <a:pPr marL="228600" lvl="0" indent="-228600" algn="ctr" rtl="0" eaLnBrk="1" fontAlgn="base" hangingPunct="1">
              <a:lnSpc>
                <a:spcPct val="90000"/>
              </a:lnSpc>
              <a:spcBef>
                <a:spcPct val="35000"/>
              </a:spcBef>
              <a:spcAft>
                <a:spcPct val="15000"/>
              </a:spcAft>
              <a:buClr>
                <a:schemeClr val="tx2"/>
              </a:buClr>
              <a:buFont typeface="Times" pitchFamily="1" charset="0"/>
              <a:buNone/>
            </a:pPr>
            <a:r>
              <a:rPr lang="en-US" dirty="0" smtClean="0"/>
              <a:t>Click to edit Master text styles</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12" name="Round Same Side Corner Rectangle 18"/>
          <p:cNvSpPr/>
          <p:nvPr userDrawn="1"/>
        </p:nvSpPr>
        <p:spPr>
          <a:xfrm>
            <a:off x="634835" y="1601789"/>
            <a:ext cx="5199296" cy="796925"/>
          </a:xfrm>
          <a:prstGeom prst="round2SameRect">
            <a:avLst>
              <a:gd name="adj1" fmla="val 5882"/>
              <a:gd name="adj2" fmla="val 0"/>
            </a:avLst>
          </a:prstGeom>
          <a:gradFill>
            <a:gsLst>
              <a:gs pos="0">
                <a:srgbClr val="4D4F53"/>
              </a:gs>
              <a:gs pos="100000">
                <a:schemeClr val="bg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13" name="Round Same Side Corner Rectangle 19"/>
          <p:cNvSpPr/>
          <p:nvPr userDrawn="1"/>
        </p:nvSpPr>
        <p:spPr>
          <a:xfrm>
            <a:off x="6333535" y="1601789"/>
            <a:ext cx="5199295" cy="796925"/>
          </a:xfrm>
          <a:prstGeom prst="round2SameRect">
            <a:avLst>
              <a:gd name="adj1" fmla="val 5882"/>
              <a:gd name="adj2" fmla="val 0"/>
            </a:avLst>
          </a:prstGeom>
          <a:gradFill>
            <a:gsLst>
              <a:gs pos="0">
                <a:srgbClr val="4D4F53"/>
              </a:gs>
              <a:gs pos="100000">
                <a:schemeClr val="bg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5" name="Round Same Side Corner Rectangle 18"/>
          <p:cNvSpPr/>
          <p:nvPr/>
        </p:nvSpPr>
        <p:spPr>
          <a:xfrm>
            <a:off x="634835" y="1601789"/>
            <a:ext cx="5199296" cy="796925"/>
          </a:xfrm>
          <a:prstGeom prst="round2SameRect">
            <a:avLst>
              <a:gd name="adj1" fmla="val 5882"/>
              <a:gd name="adj2" fmla="val 0"/>
            </a:avLst>
          </a:prstGeom>
          <a:gradFill>
            <a:gsLst>
              <a:gs pos="0">
                <a:srgbClr val="4D4F53"/>
              </a:gs>
              <a:gs pos="100000">
                <a:schemeClr val="bg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6" name="Round Same Side Corner Rectangle 19"/>
          <p:cNvSpPr/>
          <p:nvPr/>
        </p:nvSpPr>
        <p:spPr>
          <a:xfrm>
            <a:off x="6333535" y="1601789"/>
            <a:ext cx="5199295" cy="796925"/>
          </a:xfrm>
          <a:prstGeom prst="round2SameRect">
            <a:avLst>
              <a:gd name="adj1" fmla="val 5882"/>
              <a:gd name="adj2" fmla="val 0"/>
            </a:avLst>
          </a:prstGeom>
          <a:gradFill>
            <a:gsLst>
              <a:gs pos="0">
                <a:srgbClr val="4D4F53"/>
              </a:gs>
              <a:gs pos="100000">
                <a:schemeClr val="bg1">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7" name="AutoShape 34"/>
          <p:cNvSpPr>
            <a:spLocks noChangeArrowheads="1"/>
          </p:cNvSpPr>
          <p:nvPr/>
        </p:nvSpPr>
        <p:spPr bwMode="auto">
          <a:xfrm>
            <a:off x="6337767" y="1592263"/>
            <a:ext cx="5203527" cy="4495800"/>
          </a:xfrm>
          <a:prstGeom prst="roundRect">
            <a:avLst>
              <a:gd name="adj" fmla="val 1535"/>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11" name="AutoShape 34"/>
          <p:cNvSpPr>
            <a:spLocks noChangeArrowheads="1"/>
          </p:cNvSpPr>
          <p:nvPr/>
        </p:nvSpPr>
        <p:spPr bwMode="auto">
          <a:xfrm>
            <a:off x="639067" y="1592263"/>
            <a:ext cx="5205644" cy="4495800"/>
          </a:xfrm>
          <a:prstGeom prst="roundRect">
            <a:avLst>
              <a:gd name="adj" fmla="val 1535"/>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2" name="Title 1"/>
          <p:cNvSpPr>
            <a:spLocks noGrp="1"/>
          </p:cNvSpPr>
          <p:nvPr>
            <p:ph type="title"/>
          </p:nvPr>
        </p:nvSpPr>
        <p:spPr/>
        <p:txBody>
          <a:bodyPr/>
          <a:lstStyle>
            <a:lvl1pPr>
              <a:defRPr b="1"/>
            </a:lvl1pPr>
          </a:lstStyle>
          <a:p>
            <a:r>
              <a:rPr lang="en-US" smtClean="0"/>
              <a:t>Click to edit Master title style</a:t>
            </a:r>
            <a:endParaRPr lang="en-US"/>
          </a:p>
        </p:txBody>
      </p:sp>
      <p:sp>
        <p:nvSpPr>
          <p:cNvPr id="4" name="Content Placeholder 3"/>
          <p:cNvSpPr>
            <a:spLocks noGrp="1"/>
          </p:cNvSpPr>
          <p:nvPr>
            <p:ph sz="half" idx="2" hasCustomPrompt="1"/>
          </p:nvPr>
        </p:nvSpPr>
        <p:spPr>
          <a:xfrm>
            <a:off x="960119" y="1752839"/>
            <a:ext cx="4471417" cy="502920"/>
          </a:xfrm>
          <a:prstGeom prst="rect">
            <a:avLst/>
          </a:prstGeom>
          <a:effectLst/>
        </p:spPr>
        <p:txBody>
          <a:bodyPr/>
          <a:lstStyle>
            <a:lvl1pPr marL="0" indent="0" algn="ctr">
              <a:buClr>
                <a:srgbClr val="0046AD"/>
              </a:buClr>
              <a:buFontTx/>
              <a:buNone/>
              <a:defRPr sz="3200" b="0">
                <a:solidFill>
                  <a:schemeClr val="bg1"/>
                </a:solidFill>
                <a:latin typeface="+mj-lt"/>
              </a:defRPr>
            </a:lvl1pPr>
            <a:lvl2pPr>
              <a:buClr>
                <a:srgbClr val="0046AD"/>
              </a:buClr>
              <a:buFont typeface="Arial" pitchFamily="34" charset="0"/>
              <a:buChar char="•"/>
              <a:defRPr sz="2400"/>
            </a:lvl2pPr>
            <a:lvl3pPr>
              <a:buClr>
                <a:srgbClr val="0046AD"/>
              </a:buClr>
              <a:buFont typeface="Arial" pitchFamily="34" charset="0"/>
              <a:buChar char="•"/>
              <a:defRPr sz="2000"/>
            </a:lvl3pPr>
            <a:lvl4pPr>
              <a:buClr>
                <a:srgbClr val="0046AD"/>
              </a:buClr>
              <a:buFont typeface="Arial" pitchFamily="34" charset="0"/>
              <a:buChar char="•"/>
              <a:defRPr sz="1800"/>
            </a:lvl4pPr>
            <a:lvl5pPr>
              <a:buClr>
                <a:srgbClr val="0046AD"/>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styles</a:t>
            </a:r>
          </a:p>
        </p:txBody>
      </p:sp>
      <p:sp>
        <p:nvSpPr>
          <p:cNvPr id="10" name="Content Placeholder 3"/>
          <p:cNvSpPr>
            <a:spLocks noGrp="1"/>
          </p:cNvSpPr>
          <p:nvPr>
            <p:ph sz="half" idx="11" hasCustomPrompt="1"/>
          </p:nvPr>
        </p:nvSpPr>
        <p:spPr>
          <a:xfrm>
            <a:off x="6739127" y="1752839"/>
            <a:ext cx="4471417" cy="502920"/>
          </a:xfrm>
          <a:prstGeom prst="rect">
            <a:avLst/>
          </a:prstGeom>
          <a:effectLst/>
        </p:spPr>
        <p:txBody>
          <a:bodyPr/>
          <a:lstStyle>
            <a:lvl1pPr marL="0" indent="0" algn="ctr">
              <a:buClr>
                <a:srgbClr val="0046AD"/>
              </a:buClr>
              <a:buFontTx/>
              <a:buNone/>
              <a:defRPr lang="en-US" sz="3200" b="0" dirty="0">
                <a:solidFill>
                  <a:schemeClr val="bg1"/>
                </a:solidFill>
                <a:latin typeface="+mj-lt"/>
                <a:ea typeface="+mn-ea"/>
                <a:cs typeface="+mn-cs"/>
              </a:defRPr>
            </a:lvl1pPr>
            <a:lvl2pPr>
              <a:buClr>
                <a:srgbClr val="0046AD"/>
              </a:buClr>
              <a:buFont typeface="Arial" pitchFamily="34" charset="0"/>
              <a:buChar char="•"/>
              <a:defRPr sz="2400"/>
            </a:lvl2pPr>
            <a:lvl3pPr>
              <a:buClr>
                <a:srgbClr val="0046AD"/>
              </a:buClr>
              <a:buFont typeface="Arial" pitchFamily="34" charset="0"/>
              <a:buChar char="•"/>
              <a:defRPr sz="2000"/>
            </a:lvl3pPr>
            <a:lvl4pPr>
              <a:buClr>
                <a:srgbClr val="0046AD"/>
              </a:buClr>
              <a:buFont typeface="Arial" pitchFamily="34" charset="0"/>
              <a:buChar char="•"/>
              <a:defRPr sz="1800"/>
            </a:lvl4pPr>
            <a:lvl5pPr>
              <a:buClr>
                <a:srgbClr val="0046AD"/>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styles</a:t>
            </a:r>
          </a:p>
        </p:txBody>
      </p:sp>
      <p:sp>
        <p:nvSpPr>
          <p:cNvPr id="14" name="AutoShape 34"/>
          <p:cNvSpPr>
            <a:spLocks noChangeArrowheads="1"/>
          </p:cNvSpPr>
          <p:nvPr userDrawn="1"/>
        </p:nvSpPr>
        <p:spPr bwMode="auto">
          <a:xfrm>
            <a:off x="6337767" y="1592263"/>
            <a:ext cx="5203527" cy="4495800"/>
          </a:xfrm>
          <a:prstGeom prst="roundRect">
            <a:avLst>
              <a:gd name="adj" fmla="val 1535"/>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17" name="AutoShape 34"/>
          <p:cNvSpPr>
            <a:spLocks noChangeArrowheads="1"/>
          </p:cNvSpPr>
          <p:nvPr userDrawn="1"/>
        </p:nvSpPr>
        <p:spPr bwMode="auto">
          <a:xfrm>
            <a:off x="639067" y="1592263"/>
            <a:ext cx="5205644" cy="4495800"/>
          </a:xfrm>
          <a:prstGeom prst="roundRect">
            <a:avLst>
              <a:gd name="adj" fmla="val 1535"/>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6788">
              <a:defRPr/>
            </a:pPr>
            <a:endParaRPr lang="en-US" dirty="0">
              <a:sym typeface="Gill Sans"/>
            </a:endParaRPr>
          </a:p>
        </p:txBody>
      </p:sp>
      <p:sp>
        <p:nvSpPr>
          <p:cNvPr id="29"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
        <p:nvSpPr>
          <p:cNvPr id="32" name="Content Placeholder 3"/>
          <p:cNvSpPr>
            <a:spLocks noGrp="1"/>
          </p:cNvSpPr>
          <p:nvPr>
            <p:ph sz="half" idx="12" hasCustomPrompt="1"/>
          </p:nvPr>
        </p:nvSpPr>
        <p:spPr>
          <a:xfrm>
            <a:off x="1015700" y="2669032"/>
            <a:ext cx="4471417" cy="502920"/>
          </a:xfrm>
          <a:prstGeom prst="rect">
            <a:avLst/>
          </a:prstGeom>
          <a:effectLst/>
        </p:spPr>
        <p:txBody>
          <a:bodyPr/>
          <a:lstStyle>
            <a:lvl1pPr marL="0" indent="0" algn="l">
              <a:buClr>
                <a:srgbClr val="4D4F53"/>
              </a:buClr>
              <a:buFont typeface="Arial" pitchFamily="34" charset="0"/>
              <a:buChar char="•"/>
              <a:defRPr sz="2800" b="0" baseline="0">
                <a:solidFill>
                  <a:schemeClr val="tx1"/>
                </a:solidFill>
                <a:latin typeface="+mj-lt"/>
              </a:defRPr>
            </a:lvl1pPr>
            <a:lvl2pPr>
              <a:buClr>
                <a:srgbClr val="0046AD"/>
              </a:buClr>
              <a:buFont typeface="Arial" pitchFamily="34" charset="0"/>
              <a:buChar char="•"/>
              <a:defRPr sz="2400"/>
            </a:lvl2pPr>
            <a:lvl3pPr>
              <a:buClr>
                <a:srgbClr val="0046AD"/>
              </a:buClr>
              <a:buFont typeface="Arial" pitchFamily="34" charset="0"/>
              <a:buChar char="•"/>
              <a:defRPr sz="2000"/>
            </a:lvl3pPr>
            <a:lvl4pPr>
              <a:buClr>
                <a:srgbClr val="0046AD"/>
              </a:buClr>
              <a:buFont typeface="Arial" pitchFamily="34" charset="0"/>
              <a:buChar char="•"/>
              <a:defRPr sz="1800"/>
            </a:lvl4pPr>
            <a:lvl5pPr>
              <a:buClr>
                <a:srgbClr val="0046AD"/>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 Click to edit Master styles</a:t>
            </a:r>
          </a:p>
          <a:p>
            <a:pPr lvl="0"/>
            <a:r>
              <a:rPr lang="en-US" dirty="0" smtClean="0"/>
              <a:t> Click to edit Master styles</a:t>
            </a:r>
          </a:p>
          <a:p>
            <a:pPr lvl="0"/>
            <a:r>
              <a:rPr lang="en-US" dirty="0" smtClean="0"/>
              <a:t> Click to edit Master styles</a:t>
            </a:r>
          </a:p>
        </p:txBody>
      </p:sp>
      <p:sp>
        <p:nvSpPr>
          <p:cNvPr id="33" name="Content Placeholder 3"/>
          <p:cNvSpPr>
            <a:spLocks noGrp="1"/>
          </p:cNvSpPr>
          <p:nvPr>
            <p:ph sz="half" idx="13" hasCustomPrompt="1"/>
          </p:nvPr>
        </p:nvSpPr>
        <p:spPr>
          <a:xfrm>
            <a:off x="6654504" y="2660062"/>
            <a:ext cx="4471417" cy="502920"/>
          </a:xfrm>
          <a:prstGeom prst="rect">
            <a:avLst/>
          </a:prstGeom>
          <a:effectLst/>
        </p:spPr>
        <p:txBody>
          <a:bodyPr/>
          <a:lstStyle>
            <a:lvl1pPr marL="0" indent="0" algn="l">
              <a:buClr>
                <a:srgbClr val="4D4F53"/>
              </a:buClr>
              <a:buFont typeface="Arial" pitchFamily="34" charset="0"/>
              <a:buChar char="•"/>
              <a:defRPr sz="2800" b="0" baseline="0">
                <a:solidFill>
                  <a:schemeClr val="tx1"/>
                </a:solidFill>
                <a:latin typeface="+mj-lt"/>
              </a:defRPr>
            </a:lvl1pPr>
            <a:lvl2pPr>
              <a:buClr>
                <a:srgbClr val="0046AD"/>
              </a:buClr>
              <a:buFont typeface="Arial" pitchFamily="34" charset="0"/>
              <a:buChar char="•"/>
              <a:defRPr sz="2400"/>
            </a:lvl2pPr>
            <a:lvl3pPr>
              <a:buClr>
                <a:srgbClr val="0046AD"/>
              </a:buClr>
              <a:buFont typeface="Arial" pitchFamily="34" charset="0"/>
              <a:buChar char="•"/>
              <a:defRPr sz="2000"/>
            </a:lvl3pPr>
            <a:lvl4pPr>
              <a:buClr>
                <a:srgbClr val="0046AD"/>
              </a:buClr>
              <a:buFont typeface="Arial" pitchFamily="34" charset="0"/>
              <a:buChar char="•"/>
              <a:defRPr sz="1800"/>
            </a:lvl4pPr>
            <a:lvl5pPr>
              <a:buClr>
                <a:srgbClr val="0046AD"/>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 Click to edit Master styles</a:t>
            </a:r>
          </a:p>
          <a:p>
            <a:pPr lvl="0"/>
            <a:r>
              <a:rPr lang="en-US" dirty="0" smtClean="0"/>
              <a:t> Click to edit Master styles</a:t>
            </a:r>
          </a:p>
          <a:p>
            <a:pPr lvl="0"/>
            <a:r>
              <a:rPr lang="en-US" dirty="0" smtClean="0"/>
              <a:t> Click to edit Master styles</a:t>
            </a:r>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sers-Datacenter (big)">
    <p:spTree>
      <p:nvGrpSpPr>
        <p:cNvPr id="1" name=""/>
        <p:cNvGrpSpPr/>
        <p:nvPr/>
      </p:nvGrpSpPr>
      <p:grpSpPr>
        <a:xfrm>
          <a:off x="0" y="0"/>
          <a:ext cx="0" cy="0"/>
          <a:chOff x="0" y="0"/>
          <a:chExt cx="0" cy="0"/>
        </a:xfrm>
      </p:grpSpPr>
      <p:sp>
        <p:nvSpPr>
          <p:cNvPr id="3"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pic>
        <p:nvPicPr>
          <p:cNvPr id="19" name="Picture 18" descr="apps.png"/>
          <p:cNvPicPr>
            <a:picLocks noChangeAspect="1"/>
          </p:cNvPicPr>
          <p:nvPr userDrawn="1"/>
        </p:nvPicPr>
        <p:blipFill>
          <a:blip r:embed="rId2" cstate="print"/>
          <a:srcRect l="330"/>
          <a:stretch>
            <a:fillRect/>
          </a:stretch>
        </p:blipFill>
        <p:spPr>
          <a:xfrm>
            <a:off x="9748979" y="1887061"/>
            <a:ext cx="2439846" cy="2981325"/>
          </a:xfrm>
          <a:prstGeom prst="rect">
            <a:avLst/>
          </a:prstGeom>
          <a:effectLst>
            <a:outerShdw blurRad="101600" sx="104000" sy="104000" algn="ctr" rotWithShape="0">
              <a:prstClr val="black">
                <a:alpha val="40000"/>
              </a:prstClr>
            </a:outerShdw>
          </a:effectLst>
        </p:spPr>
      </p:pic>
      <p:pic>
        <p:nvPicPr>
          <p:cNvPr id="20" name="Picture 19" descr="user.png"/>
          <p:cNvPicPr>
            <a:picLocks noChangeAspect="1"/>
          </p:cNvPicPr>
          <p:nvPr userDrawn="1"/>
        </p:nvPicPr>
        <p:blipFill>
          <a:blip r:embed="rId3" cstate="print"/>
          <a:stretch>
            <a:fillRect/>
          </a:stretch>
        </p:blipFill>
        <p:spPr>
          <a:xfrm>
            <a:off x="0" y="1887061"/>
            <a:ext cx="2352675" cy="2981325"/>
          </a:xfrm>
          <a:prstGeom prst="rect">
            <a:avLst/>
          </a:prstGeom>
          <a:effectLst>
            <a:outerShdw blurRad="101600" sx="104000" sy="104000" algn="ctr" rotWithShape="0">
              <a:prstClr val="black">
                <a:alpha val="40000"/>
              </a:prstClr>
            </a:outerShdw>
          </a:effectLst>
        </p:spPr>
      </p:pic>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Users-Datacenter (sma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72432"/>
                </a:solidFill>
              </a:defRPr>
            </a:lvl1pPr>
          </a:lstStyle>
          <a:p>
            <a:r>
              <a:rPr lang="en-US" dirty="0" smtClean="0"/>
              <a:t>Click to edit Master title style</a:t>
            </a:r>
            <a:endParaRPr lang="en-US" dirty="0"/>
          </a:p>
        </p:txBody>
      </p:sp>
      <p:sp>
        <p:nvSpPr>
          <p:cNvPr id="3"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pic>
        <p:nvPicPr>
          <p:cNvPr id="17" name="Picture 16" descr="apps.png"/>
          <p:cNvPicPr>
            <a:picLocks noChangeAspect="1"/>
          </p:cNvPicPr>
          <p:nvPr userDrawn="1"/>
        </p:nvPicPr>
        <p:blipFill>
          <a:blip r:embed="rId2" cstate="print"/>
          <a:srcRect l="41252" r="-8786"/>
          <a:stretch>
            <a:fillRect/>
          </a:stretch>
        </p:blipFill>
        <p:spPr>
          <a:xfrm>
            <a:off x="11138206" y="2607868"/>
            <a:ext cx="1262561" cy="2276856"/>
          </a:xfrm>
          <a:prstGeom prst="roundRect">
            <a:avLst>
              <a:gd name="adj" fmla="val 7360"/>
            </a:avLst>
          </a:prstGeom>
          <a:effectLst>
            <a:outerShdw blurRad="101600" sx="104000" sy="104000" algn="ctr" rotWithShape="0">
              <a:prstClr val="black">
                <a:alpha val="40000"/>
              </a:prstClr>
            </a:outerShdw>
          </a:effectLst>
        </p:spPr>
      </p:pic>
      <p:pic>
        <p:nvPicPr>
          <p:cNvPr id="18" name="Picture 17" descr="user.png"/>
          <p:cNvPicPr>
            <a:picLocks noChangeAspect="1"/>
          </p:cNvPicPr>
          <p:nvPr userDrawn="1"/>
        </p:nvPicPr>
        <p:blipFill>
          <a:blip r:embed="rId3" cstate="print"/>
          <a:srcRect l="38514" r="11799" b="21643"/>
          <a:stretch>
            <a:fillRect/>
          </a:stretch>
        </p:blipFill>
        <p:spPr>
          <a:xfrm>
            <a:off x="-118038" y="2581044"/>
            <a:ext cx="1139324" cy="2276856"/>
          </a:xfrm>
          <a:prstGeom prst="roundRect">
            <a:avLst>
              <a:gd name="adj" fmla="val 8115"/>
            </a:avLst>
          </a:prstGeom>
          <a:effectLst>
            <a:outerShdw blurRad="101600" sx="104000" sy="104000" algn="ctr" rotWithShape="0">
              <a:prstClr val="black">
                <a:alpha val="40000"/>
              </a:prstClr>
            </a:outerShdw>
          </a:effectLst>
        </p:spPr>
      </p:pic>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Desktop-Datac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72432"/>
                </a:solidFill>
              </a:defRPr>
            </a:lvl1pPr>
          </a:lstStyle>
          <a:p>
            <a:r>
              <a:rPr lang="en-US" dirty="0" smtClean="0"/>
              <a:t>Click to edit Master title style</a:t>
            </a:r>
            <a:endParaRPr lang="en-US" dirty="0"/>
          </a:p>
        </p:txBody>
      </p:sp>
      <p:sp>
        <p:nvSpPr>
          <p:cNvPr id="3"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pic>
        <p:nvPicPr>
          <p:cNvPr id="53" name="Picture 10"/>
          <p:cNvPicPr>
            <a:picLocks noChangeAspect="1" noChangeArrowheads="1"/>
          </p:cNvPicPr>
          <p:nvPr userDrawn="1"/>
        </p:nvPicPr>
        <p:blipFill>
          <a:blip r:embed="rId2" cstate="print"/>
          <a:srcRect l="49761"/>
          <a:stretch>
            <a:fillRect/>
          </a:stretch>
        </p:blipFill>
        <p:spPr bwMode="auto">
          <a:xfrm>
            <a:off x="0" y="2858840"/>
            <a:ext cx="1499771" cy="1828601"/>
          </a:xfrm>
          <a:prstGeom prst="rect">
            <a:avLst/>
          </a:prstGeom>
          <a:noFill/>
          <a:ln w="12700" cap="rnd">
            <a:noFill/>
            <a:round/>
            <a:headEnd/>
            <a:tailEnd/>
          </a:ln>
          <a:effectLst>
            <a:outerShdw blurRad="177800" dist="25399" dir="2700000" algn="ctr" rotWithShape="0">
              <a:srgbClr val="080808">
                <a:alpha val="75000"/>
              </a:srgbClr>
            </a:outerShdw>
          </a:effectLst>
        </p:spPr>
      </p:pic>
      <p:grpSp>
        <p:nvGrpSpPr>
          <p:cNvPr id="62" name="Group 19"/>
          <p:cNvGrpSpPr>
            <a:grpSpLocks/>
          </p:cNvGrpSpPr>
          <p:nvPr/>
        </p:nvGrpSpPr>
        <p:grpSpPr bwMode="auto">
          <a:xfrm>
            <a:off x="10156824" y="2699969"/>
            <a:ext cx="2368814" cy="2090737"/>
            <a:chOff x="0" y="0"/>
            <a:chExt cx="1491" cy="1316"/>
          </a:xfrm>
        </p:grpSpPr>
        <p:sp>
          <p:nvSpPr>
            <p:cNvPr id="69" name="AutoShape 20"/>
            <p:cNvSpPr>
              <a:spLocks/>
            </p:cNvSpPr>
            <p:nvPr/>
          </p:nvSpPr>
          <p:spPr bwMode="auto">
            <a:xfrm>
              <a:off x="0" y="0"/>
              <a:ext cx="1491" cy="1316"/>
            </a:xfrm>
            <a:prstGeom prst="roundRect">
              <a:avLst>
                <a:gd name="adj" fmla="val 6125"/>
              </a:avLst>
            </a:prstGeom>
            <a:gradFill rotWithShape="0">
              <a:gsLst>
                <a:gs pos="0">
                  <a:srgbClr val="2E333F"/>
                </a:gs>
                <a:gs pos="48999">
                  <a:srgbClr val="3A3F4C"/>
                </a:gs>
                <a:gs pos="50000">
                  <a:srgbClr val="2E333F"/>
                </a:gs>
                <a:gs pos="100000">
                  <a:srgbClr val="1F222A"/>
                </a:gs>
              </a:gsLst>
              <a:lin ang="5400000" scaled="1"/>
            </a:gradFill>
            <a:ln w="25400" cap="flat">
              <a:noFill/>
              <a:round/>
              <a:headEnd type="none" w="med" len="med"/>
              <a:tailEnd type="none" w="med" len="med"/>
            </a:ln>
            <a:effectLst>
              <a:outerShdw blurRad="177800" dist="25399" dir="5400000" algn="ctr" rotWithShape="0">
                <a:srgbClr val="080808">
                  <a:alpha val="75000"/>
                </a:srgbClr>
              </a:outerShdw>
            </a:effectLst>
          </p:spPr>
          <p:txBody>
            <a:bodyPr lIns="0" tIns="0" rIns="0" bIns="0">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0" name="Rectangle 21"/>
            <p:cNvSpPr>
              <a:spLocks/>
            </p:cNvSpPr>
            <p:nvPr/>
          </p:nvSpPr>
          <p:spPr bwMode="auto">
            <a:xfrm>
              <a:off x="157" y="316"/>
              <a:ext cx="1176" cy="632"/>
            </a:xfrm>
            <a:prstGeom prst="rect">
              <a:avLst/>
            </a:prstGeom>
            <a:noFill/>
            <a:ln w="12700" cap="rnd">
              <a:noFill/>
              <a:round/>
              <a:headEnd type="none" w="med" len="med"/>
              <a:tailEnd type="none" w="med" len="med"/>
            </a:ln>
            <a:effectLst>
              <a:outerShdw blurRad="38100" dist="25399" dir="5400000" algn="ctr" rotWithShape="0">
                <a:srgbClr val="3E4554">
                  <a:alpha val="79999"/>
                </a:srgbClr>
              </a:outerShdw>
            </a:effectLst>
          </p:spPr>
          <p:txBody>
            <a:bodyPr lIns="38100" tIns="38100" rIns="38100" bIns="38100">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sym typeface="Arial" charset="0"/>
                </a:rPr>
                <a:t>Data Center</a:t>
              </a:r>
            </a:p>
          </p:txBody>
        </p:sp>
      </p:gr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3" name="Group 68"/>
          <p:cNvGrpSpPr>
            <a:grpSpLocks noChangeAspect="1"/>
          </p:cNvGrpSpPr>
          <p:nvPr userDrawn="1"/>
        </p:nvGrpSpPr>
        <p:grpSpPr>
          <a:xfrm>
            <a:off x="5107931" y="3153431"/>
            <a:ext cx="1371600" cy="543003"/>
            <a:chOff x="727075" y="755650"/>
            <a:chExt cx="1776413" cy="703263"/>
          </a:xfrm>
          <a:solidFill>
            <a:srgbClr val="4D4F53"/>
          </a:solidFill>
        </p:grpSpPr>
        <p:sp>
          <p:nvSpPr>
            <p:cNvPr id="4" name="Freeform 57"/>
            <p:cNvSpPr>
              <a:spLocks noEditPoints="1"/>
            </p:cNvSpPr>
            <p:nvPr/>
          </p:nvSpPr>
          <p:spPr bwMode="auto">
            <a:xfrm>
              <a:off x="2416175" y="925513"/>
              <a:ext cx="87313" cy="88900"/>
            </a:xfrm>
            <a:custGeom>
              <a:avLst/>
              <a:gdLst/>
              <a:ahLst/>
              <a:cxnLst>
                <a:cxn ang="0">
                  <a:pos x="17" y="0"/>
                </a:cxn>
                <a:cxn ang="0">
                  <a:pos x="0" y="16"/>
                </a:cxn>
                <a:cxn ang="0">
                  <a:pos x="17" y="33"/>
                </a:cxn>
                <a:cxn ang="0">
                  <a:pos x="33" y="16"/>
                </a:cxn>
                <a:cxn ang="0">
                  <a:pos x="33" y="16"/>
                </a:cxn>
                <a:cxn ang="0">
                  <a:pos x="17" y="0"/>
                </a:cxn>
                <a:cxn ang="0">
                  <a:pos x="17" y="31"/>
                </a:cxn>
                <a:cxn ang="0">
                  <a:pos x="2" y="16"/>
                </a:cxn>
                <a:cxn ang="0">
                  <a:pos x="17" y="2"/>
                </a:cxn>
                <a:cxn ang="0">
                  <a:pos x="31" y="16"/>
                </a:cxn>
                <a:cxn ang="0">
                  <a:pos x="17" y="31"/>
                </a:cxn>
              </a:cxnLst>
              <a:rect l="0" t="0" r="r" b="b"/>
              <a:pathLst>
                <a:path w="33" h="33">
                  <a:moveTo>
                    <a:pt x="17" y="0"/>
                  </a:moveTo>
                  <a:cubicBezTo>
                    <a:pt x="8" y="0"/>
                    <a:pt x="0" y="7"/>
                    <a:pt x="0" y="16"/>
                  </a:cubicBezTo>
                  <a:cubicBezTo>
                    <a:pt x="0" y="25"/>
                    <a:pt x="8" y="33"/>
                    <a:pt x="17" y="33"/>
                  </a:cubicBezTo>
                  <a:cubicBezTo>
                    <a:pt x="26" y="33"/>
                    <a:pt x="33" y="25"/>
                    <a:pt x="33" y="16"/>
                  </a:cubicBezTo>
                  <a:cubicBezTo>
                    <a:pt x="33" y="16"/>
                    <a:pt x="33" y="16"/>
                    <a:pt x="33" y="16"/>
                  </a:cubicBezTo>
                  <a:cubicBezTo>
                    <a:pt x="33" y="7"/>
                    <a:pt x="26" y="0"/>
                    <a:pt x="17" y="0"/>
                  </a:cubicBezTo>
                  <a:close/>
                  <a:moveTo>
                    <a:pt x="17" y="31"/>
                  </a:moveTo>
                  <a:cubicBezTo>
                    <a:pt x="9" y="31"/>
                    <a:pt x="2" y="24"/>
                    <a:pt x="2" y="16"/>
                  </a:cubicBezTo>
                  <a:cubicBezTo>
                    <a:pt x="2" y="8"/>
                    <a:pt x="9" y="2"/>
                    <a:pt x="17" y="2"/>
                  </a:cubicBezTo>
                  <a:cubicBezTo>
                    <a:pt x="25" y="2"/>
                    <a:pt x="31" y="8"/>
                    <a:pt x="31" y="16"/>
                  </a:cubicBezTo>
                  <a:cubicBezTo>
                    <a:pt x="31" y="24"/>
                    <a:pt x="25" y="31"/>
                    <a:pt x="17" y="31"/>
                  </a:cubicBezTo>
                  <a:close/>
                </a:path>
              </a:pathLst>
            </a:custGeom>
            <a:grpFill/>
            <a:ln w="9525">
              <a:noFill/>
              <a:round/>
              <a:headEnd/>
              <a:tailEnd/>
            </a:ln>
          </p:spPr>
          <p:txBody>
            <a:bodyPr/>
            <a:lstStyle/>
            <a:p>
              <a:pPr>
                <a:defRPr/>
              </a:pPr>
              <a:endParaRPr lang="en-US" dirty="0"/>
            </a:p>
          </p:txBody>
        </p:sp>
        <p:sp>
          <p:nvSpPr>
            <p:cNvPr id="5" name="Freeform 58"/>
            <p:cNvSpPr>
              <a:spLocks noEditPoints="1"/>
            </p:cNvSpPr>
            <p:nvPr/>
          </p:nvSpPr>
          <p:spPr bwMode="auto">
            <a:xfrm>
              <a:off x="2443163" y="944563"/>
              <a:ext cx="36513" cy="47625"/>
            </a:xfrm>
            <a:custGeom>
              <a:avLst/>
              <a:gdLst/>
              <a:ahLst/>
              <a:cxnLst>
                <a:cxn ang="0">
                  <a:pos x="14" y="5"/>
                </a:cxn>
                <a:cxn ang="0">
                  <a:pos x="6" y="0"/>
                </a:cxn>
                <a:cxn ang="0">
                  <a:pos x="0" y="0"/>
                </a:cxn>
                <a:cxn ang="0">
                  <a:pos x="0" y="18"/>
                </a:cxn>
                <a:cxn ang="0">
                  <a:pos x="3" y="18"/>
                </a:cxn>
                <a:cxn ang="0">
                  <a:pos x="3" y="11"/>
                </a:cxn>
                <a:cxn ang="0">
                  <a:pos x="6" y="11"/>
                </a:cxn>
                <a:cxn ang="0">
                  <a:pos x="11" y="16"/>
                </a:cxn>
                <a:cxn ang="0">
                  <a:pos x="11" y="18"/>
                </a:cxn>
                <a:cxn ang="0">
                  <a:pos x="14" y="18"/>
                </a:cxn>
                <a:cxn ang="0">
                  <a:pos x="14" y="15"/>
                </a:cxn>
                <a:cxn ang="0">
                  <a:pos x="10" y="10"/>
                </a:cxn>
                <a:cxn ang="0">
                  <a:pos x="14" y="5"/>
                </a:cxn>
                <a:cxn ang="0">
                  <a:pos x="6" y="9"/>
                </a:cxn>
                <a:cxn ang="0">
                  <a:pos x="3" y="9"/>
                </a:cxn>
                <a:cxn ang="0">
                  <a:pos x="3" y="2"/>
                </a:cxn>
                <a:cxn ang="0">
                  <a:pos x="6" y="2"/>
                </a:cxn>
                <a:cxn ang="0">
                  <a:pos x="11" y="5"/>
                </a:cxn>
                <a:cxn ang="0">
                  <a:pos x="6" y="9"/>
                </a:cxn>
              </a:cxnLst>
              <a:rect l="0" t="0" r="r" b="b"/>
              <a:pathLst>
                <a:path w="14" h="18">
                  <a:moveTo>
                    <a:pt x="14" y="5"/>
                  </a:moveTo>
                  <a:cubicBezTo>
                    <a:pt x="14" y="1"/>
                    <a:pt x="10" y="0"/>
                    <a:pt x="6" y="0"/>
                  </a:cubicBezTo>
                  <a:cubicBezTo>
                    <a:pt x="0" y="0"/>
                    <a:pt x="0" y="0"/>
                    <a:pt x="0" y="0"/>
                  </a:cubicBezTo>
                  <a:cubicBezTo>
                    <a:pt x="0" y="18"/>
                    <a:pt x="0" y="18"/>
                    <a:pt x="0" y="18"/>
                  </a:cubicBezTo>
                  <a:cubicBezTo>
                    <a:pt x="3" y="18"/>
                    <a:pt x="3" y="18"/>
                    <a:pt x="3" y="18"/>
                  </a:cubicBezTo>
                  <a:cubicBezTo>
                    <a:pt x="3" y="11"/>
                    <a:pt x="3" y="11"/>
                    <a:pt x="3" y="11"/>
                  </a:cubicBezTo>
                  <a:cubicBezTo>
                    <a:pt x="6" y="11"/>
                    <a:pt x="6" y="11"/>
                    <a:pt x="6" y="11"/>
                  </a:cubicBezTo>
                  <a:cubicBezTo>
                    <a:pt x="10" y="11"/>
                    <a:pt x="11" y="12"/>
                    <a:pt x="11" y="16"/>
                  </a:cubicBezTo>
                  <a:cubicBezTo>
                    <a:pt x="11" y="17"/>
                    <a:pt x="11" y="18"/>
                    <a:pt x="11" y="18"/>
                  </a:cubicBezTo>
                  <a:cubicBezTo>
                    <a:pt x="14" y="18"/>
                    <a:pt x="14" y="18"/>
                    <a:pt x="14" y="18"/>
                  </a:cubicBezTo>
                  <a:cubicBezTo>
                    <a:pt x="14" y="18"/>
                    <a:pt x="14" y="17"/>
                    <a:pt x="14" y="15"/>
                  </a:cubicBezTo>
                  <a:cubicBezTo>
                    <a:pt x="14" y="12"/>
                    <a:pt x="12" y="10"/>
                    <a:pt x="10" y="10"/>
                  </a:cubicBezTo>
                  <a:cubicBezTo>
                    <a:pt x="12" y="9"/>
                    <a:pt x="14" y="8"/>
                    <a:pt x="14" y="5"/>
                  </a:cubicBezTo>
                  <a:close/>
                  <a:moveTo>
                    <a:pt x="6" y="9"/>
                  </a:moveTo>
                  <a:cubicBezTo>
                    <a:pt x="3" y="9"/>
                    <a:pt x="3" y="9"/>
                    <a:pt x="3" y="9"/>
                  </a:cubicBezTo>
                  <a:cubicBezTo>
                    <a:pt x="3" y="2"/>
                    <a:pt x="3" y="2"/>
                    <a:pt x="3" y="2"/>
                  </a:cubicBezTo>
                  <a:cubicBezTo>
                    <a:pt x="6" y="2"/>
                    <a:pt x="6" y="2"/>
                    <a:pt x="6" y="2"/>
                  </a:cubicBezTo>
                  <a:cubicBezTo>
                    <a:pt x="9" y="2"/>
                    <a:pt x="11" y="3"/>
                    <a:pt x="11" y="5"/>
                  </a:cubicBezTo>
                  <a:cubicBezTo>
                    <a:pt x="11" y="8"/>
                    <a:pt x="9" y="9"/>
                    <a:pt x="6" y="9"/>
                  </a:cubicBezTo>
                  <a:close/>
                </a:path>
              </a:pathLst>
            </a:custGeom>
            <a:grpFill/>
            <a:ln w="9525">
              <a:noFill/>
              <a:round/>
              <a:headEnd/>
              <a:tailEnd/>
            </a:ln>
          </p:spPr>
          <p:txBody>
            <a:bodyPr/>
            <a:lstStyle/>
            <a:p>
              <a:pPr>
                <a:defRPr/>
              </a:pPr>
              <a:endParaRPr lang="en-US" dirty="0"/>
            </a:p>
          </p:txBody>
        </p:sp>
        <p:sp>
          <p:nvSpPr>
            <p:cNvPr id="6" name="Freeform 59"/>
            <p:cNvSpPr>
              <a:spLocks/>
            </p:cNvSpPr>
            <p:nvPr/>
          </p:nvSpPr>
          <p:spPr bwMode="auto">
            <a:xfrm>
              <a:off x="1227138" y="925513"/>
              <a:ext cx="276225" cy="366713"/>
            </a:xfrm>
            <a:custGeom>
              <a:avLst/>
              <a:gdLst/>
              <a:ahLst/>
              <a:cxnLst>
                <a:cxn ang="0">
                  <a:pos x="52" y="231"/>
                </a:cxn>
                <a:cxn ang="0">
                  <a:pos x="121" y="231"/>
                </a:cxn>
                <a:cxn ang="0">
                  <a:pos x="121" y="61"/>
                </a:cxn>
                <a:cxn ang="0">
                  <a:pos x="174" y="61"/>
                </a:cxn>
                <a:cxn ang="0">
                  <a:pos x="174" y="0"/>
                </a:cxn>
                <a:cxn ang="0">
                  <a:pos x="0" y="0"/>
                </a:cxn>
                <a:cxn ang="0">
                  <a:pos x="0" y="61"/>
                </a:cxn>
                <a:cxn ang="0">
                  <a:pos x="52" y="61"/>
                </a:cxn>
                <a:cxn ang="0">
                  <a:pos x="52" y="231"/>
                </a:cxn>
              </a:cxnLst>
              <a:rect l="0" t="0" r="r" b="b"/>
              <a:pathLst>
                <a:path w="174" h="231">
                  <a:moveTo>
                    <a:pt x="52" y="231"/>
                  </a:moveTo>
                  <a:lnTo>
                    <a:pt x="121" y="231"/>
                  </a:lnTo>
                  <a:lnTo>
                    <a:pt x="121" y="61"/>
                  </a:lnTo>
                  <a:lnTo>
                    <a:pt x="174" y="61"/>
                  </a:lnTo>
                  <a:lnTo>
                    <a:pt x="174" y="0"/>
                  </a:lnTo>
                  <a:lnTo>
                    <a:pt x="0" y="0"/>
                  </a:lnTo>
                  <a:lnTo>
                    <a:pt x="0" y="61"/>
                  </a:lnTo>
                  <a:lnTo>
                    <a:pt x="52" y="61"/>
                  </a:lnTo>
                  <a:lnTo>
                    <a:pt x="52" y="231"/>
                  </a:lnTo>
                  <a:close/>
                </a:path>
              </a:pathLst>
            </a:custGeom>
            <a:grpFill/>
            <a:ln w="9525">
              <a:noFill/>
              <a:round/>
              <a:headEnd/>
              <a:tailEnd/>
            </a:ln>
          </p:spPr>
          <p:txBody>
            <a:bodyPr/>
            <a:lstStyle/>
            <a:p>
              <a:pPr>
                <a:defRPr/>
              </a:pPr>
              <a:endParaRPr lang="en-US" dirty="0"/>
            </a:p>
          </p:txBody>
        </p:sp>
        <p:sp>
          <p:nvSpPr>
            <p:cNvPr id="7" name="Rectangle 60"/>
            <p:cNvSpPr>
              <a:spLocks noChangeArrowheads="1"/>
            </p:cNvSpPr>
            <p:nvPr/>
          </p:nvSpPr>
          <p:spPr bwMode="auto">
            <a:xfrm>
              <a:off x="1876425" y="925513"/>
              <a:ext cx="107950" cy="366713"/>
            </a:xfrm>
            <a:prstGeom prst="rect">
              <a:avLst/>
            </a:prstGeom>
            <a:grpFill/>
            <a:ln w="9525">
              <a:noFill/>
              <a:miter lim="800000"/>
              <a:headEnd/>
              <a:tailEnd/>
            </a:ln>
          </p:spPr>
          <p:txBody>
            <a:bodyPr/>
            <a:lstStyle/>
            <a:p>
              <a:pPr>
                <a:defRPr/>
              </a:pPr>
              <a:endParaRPr lang="en-US" dirty="0"/>
            </a:p>
          </p:txBody>
        </p:sp>
        <p:sp>
          <p:nvSpPr>
            <p:cNvPr id="8" name="Freeform 61"/>
            <p:cNvSpPr>
              <a:spLocks/>
            </p:cNvSpPr>
            <p:nvPr/>
          </p:nvSpPr>
          <p:spPr bwMode="auto">
            <a:xfrm>
              <a:off x="2001838" y="925513"/>
              <a:ext cx="401638" cy="366713"/>
            </a:xfrm>
            <a:custGeom>
              <a:avLst/>
              <a:gdLst/>
              <a:ahLst/>
              <a:cxnLst>
                <a:cxn ang="0">
                  <a:pos x="83" y="231"/>
                </a:cxn>
                <a:cxn ang="0">
                  <a:pos x="132" y="164"/>
                </a:cxn>
                <a:cxn ang="0">
                  <a:pos x="170" y="231"/>
                </a:cxn>
                <a:cxn ang="0">
                  <a:pos x="253" y="231"/>
                </a:cxn>
                <a:cxn ang="0">
                  <a:pos x="172" y="106"/>
                </a:cxn>
                <a:cxn ang="0">
                  <a:pos x="249" y="0"/>
                </a:cxn>
                <a:cxn ang="0">
                  <a:pos x="164" y="0"/>
                </a:cxn>
                <a:cxn ang="0">
                  <a:pos x="132" y="49"/>
                </a:cxn>
                <a:cxn ang="0">
                  <a:pos x="105" y="0"/>
                </a:cxn>
                <a:cxn ang="0">
                  <a:pos x="21" y="0"/>
                </a:cxn>
                <a:cxn ang="0">
                  <a:pos x="92" y="106"/>
                </a:cxn>
                <a:cxn ang="0">
                  <a:pos x="0" y="231"/>
                </a:cxn>
                <a:cxn ang="0">
                  <a:pos x="83" y="231"/>
                </a:cxn>
              </a:cxnLst>
              <a:rect l="0" t="0" r="r" b="b"/>
              <a:pathLst>
                <a:path w="253" h="231">
                  <a:moveTo>
                    <a:pt x="83" y="231"/>
                  </a:moveTo>
                  <a:lnTo>
                    <a:pt x="132" y="164"/>
                  </a:lnTo>
                  <a:lnTo>
                    <a:pt x="170" y="231"/>
                  </a:lnTo>
                  <a:lnTo>
                    <a:pt x="253" y="231"/>
                  </a:lnTo>
                  <a:lnTo>
                    <a:pt x="172" y="106"/>
                  </a:lnTo>
                  <a:lnTo>
                    <a:pt x="249" y="0"/>
                  </a:lnTo>
                  <a:lnTo>
                    <a:pt x="164" y="0"/>
                  </a:lnTo>
                  <a:lnTo>
                    <a:pt x="132" y="49"/>
                  </a:lnTo>
                  <a:lnTo>
                    <a:pt x="105" y="0"/>
                  </a:lnTo>
                  <a:lnTo>
                    <a:pt x="21" y="0"/>
                  </a:lnTo>
                  <a:lnTo>
                    <a:pt x="92" y="106"/>
                  </a:lnTo>
                  <a:lnTo>
                    <a:pt x="0" y="231"/>
                  </a:lnTo>
                  <a:lnTo>
                    <a:pt x="83" y="231"/>
                  </a:lnTo>
                  <a:close/>
                </a:path>
              </a:pathLst>
            </a:custGeom>
            <a:grpFill/>
            <a:ln w="9525">
              <a:noFill/>
              <a:round/>
              <a:headEnd/>
              <a:tailEnd/>
            </a:ln>
          </p:spPr>
          <p:txBody>
            <a:bodyPr/>
            <a:lstStyle/>
            <a:p>
              <a:pPr>
                <a:defRPr/>
              </a:pPr>
              <a:endParaRPr lang="en-US" dirty="0"/>
            </a:p>
          </p:txBody>
        </p:sp>
        <p:sp>
          <p:nvSpPr>
            <p:cNvPr id="9" name="Rectangle 62"/>
            <p:cNvSpPr>
              <a:spLocks noChangeArrowheads="1"/>
            </p:cNvSpPr>
            <p:nvPr/>
          </p:nvSpPr>
          <p:spPr bwMode="auto">
            <a:xfrm>
              <a:off x="1089025" y="925513"/>
              <a:ext cx="109538" cy="366713"/>
            </a:xfrm>
            <a:prstGeom prst="rect">
              <a:avLst/>
            </a:prstGeom>
            <a:grpFill/>
            <a:ln w="9525">
              <a:noFill/>
              <a:miter lim="800000"/>
              <a:headEnd/>
              <a:tailEnd/>
            </a:ln>
          </p:spPr>
          <p:txBody>
            <a:bodyPr/>
            <a:lstStyle/>
            <a:p>
              <a:pPr>
                <a:defRPr/>
              </a:pPr>
              <a:endParaRPr lang="en-US" dirty="0"/>
            </a:p>
          </p:txBody>
        </p:sp>
        <p:sp>
          <p:nvSpPr>
            <p:cNvPr id="10" name="Freeform 63"/>
            <p:cNvSpPr>
              <a:spLocks/>
            </p:cNvSpPr>
            <p:nvPr/>
          </p:nvSpPr>
          <p:spPr bwMode="auto">
            <a:xfrm>
              <a:off x="727075" y="917575"/>
              <a:ext cx="327025" cy="382588"/>
            </a:xfrm>
            <a:custGeom>
              <a:avLst/>
              <a:gdLst/>
              <a:ahLst/>
              <a:cxnLst>
                <a:cxn ang="0">
                  <a:pos x="72" y="143"/>
                </a:cxn>
                <a:cxn ang="0">
                  <a:pos x="123" y="121"/>
                </a:cxn>
                <a:cxn ang="0">
                  <a:pos x="102" y="86"/>
                </a:cxn>
                <a:cxn ang="0">
                  <a:pos x="72" y="103"/>
                </a:cxn>
                <a:cxn ang="0">
                  <a:pos x="42" y="71"/>
                </a:cxn>
                <a:cxn ang="0">
                  <a:pos x="72" y="40"/>
                </a:cxn>
                <a:cxn ang="0">
                  <a:pos x="102" y="57"/>
                </a:cxn>
                <a:cxn ang="0">
                  <a:pos x="123" y="22"/>
                </a:cxn>
                <a:cxn ang="0">
                  <a:pos x="72" y="0"/>
                </a:cxn>
                <a:cxn ang="0">
                  <a:pos x="0" y="71"/>
                </a:cxn>
                <a:cxn ang="0">
                  <a:pos x="0" y="72"/>
                </a:cxn>
                <a:cxn ang="0">
                  <a:pos x="72" y="143"/>
                </a:cxn>
              </a:cxnLst>
              <a:rect l="0" t="0" r="r" b="b"/>
              <a:pathLst>
                <a:path w="123" h="143">
                  <a:moveTo>
                    <a:pt x="72" y="143"/>
                  </a:moveTo>
                  <a:cubicBezTo>
                    <a:pt x="92" y="143"/>
                    <a:pt x="110" y="135"/>
                    <a:pt x="123" y="121"/>
                  </a:cubicBezTo>
                  <a:cubicBezTo>
                    <a:pt x="102" y="86"/>
                    <a:pt x="102" y="86"/>
                    <a:pt x="102" y="86"/>
                  </a:cubicBezTo>
                  <a:cubicBezTo>
                    <a:pt x="96" y="96"/>
                    <a:pt x="84" y="103"/>
                    <a:pt x="72" y="103"/>
                  </a:cubicBezTo>
                  <a:cubicBezTo>
                    <a:pt x="54" y="103"/>
                    <a:pt x="42" y="89"/>
                    <a:pt x="42" y="71"/>
                  </a:cubicBezTo>
                  <a:cubicBezTo>
                    <a:pt x="42" y="54"/>
                    <a:pt x="54" y="40"/>
                    <a:pt x="72" y="40"/>
                  </a:cubicBezTo>
                  <a:cubicBezTo>
                    <a:pt x="84" y="40"/>
                    <a:pt x="96" y="47"/>
                    <a:pt x="102" y="57"/>
                  </a:cubicBezTo>
                  <a:cubicBezTo>
                    <a:pt x="123" y="22"/>
                    <a:pt x="123" y="22"/>
                    <a:pt x="123" y="22"/>
                  </a:cubicBezTo>
                  <a:cubicBezTo>
                    <a:pt x="110" y="8"/>
                    <a:pt x="92" y="0"/>
                    <a:pt x="72" y="0"/>
                  </a:cubicBezTo>
                  <a:cubicBezTo>
                    <a:pt x="32" y="0"/>
                    <a:pt x="0" y="32"/>
                    <a:pt x="0" y="71"/>
                  </a:cubicBezTo>
                  <a:cubicBezTo>
                    <a:pt x="0" y="72"/>
                    <a:pt x="0" y="72"/>
                    <a:pt x="0" y="72"/>
                  </a:cubicBezTo>
                  <a:cubicBezTo>
                    <a:pt x="0" y="111"/>
                    <a:pt x="32" y="143"/>
                    <a:pt x="72" y="143"/>
                  </a:cubicBezTo>
                  <a:close/>
                </a:path>
              </a:pathLst>
            </a:custGeom>
            <a:grpFill/>
            <a:ln w="9525">
              <a:noFill/>
              <a:round/>
              <a:headEnd/>
              <a:tailEnd/>
            </a:ln>
          </p:spPr>
          <p:txBody>
            <a:bodyPr/>
            <a:lstStyle/>
            <a:p>
              <a:pPr>
                <a:defRPr/>
              </a:pPr>
              <a:endParaRPr lang="en-US" dirty="0"/>
            </a:p>
          </p:txBody>
        </p:sp>
        <p:sp>
          <p:nvSpPr>
            <p:cNvPr id="11" name="Freeform 64"/>
            <p:cNvSpPr>
              <a:spLocks noEditPoints="1"/>
            </p:cNvSpPr>
            <p:nvPr/>
          </p:nvSpPr>
          <p:spPr bwMode="auto">
            <a:xfrm>
              <a:off x="1533525" y="925513"/>
              <a:ext cx="315913" cy="366713"/>
            </a:xfrm>
            <a:custGeom>
              <a:avLst/>
              <a:gdLst/>
              <a:ahLst/>
              <a:cxnLst>
                <a:cxn ang="0">
                  <a:pos x="41" y="96"/>
                </a:cxn>
                <a:cxn ang="0">
                  <a:pos x="67" y="137"/>
                </a:cxn>
                <a:cxn ang="0">
                  <a:pos x="119" y="137"/>
                </a:cxn>
                <a:cxn ang="0">
                  <a:pos x="77" y="82"/>
                </a:cxn>
                <a:cxn ang="0">
                  <a:pos x="102" y="43"/>
                </a:cxn>
                <a:cxn ang="0">
                  <a:pos x="91" y="13"/>
                </a:cxn>
                <a:cxn ang="0">
                  <a:pos x="54" y="0"/>
                </a:cxn>
                <a:cxn ang="0">
                  <a:pos x="0" y="0"/>
                </a:cxn>
                <a:cxn ang="0">
                  <a:pos x="0" y="137"/>
                </a:cxn>
                <a:cxn ang="0">
                  <a:pos x="41" y="137"/>
                </a:cxn>
                <a:cxn ang="0">
                  <a:pos x="41" y="96"/>
                </a:cxn>
                <a:cxn ang="0">
                  <a:pos x="41" y="29"/>
                </a:cxn>
                <a:cxn ang="0">
                  <a:pos x="62" y="35"/>
                </a:cxn>
                <a:cxn ang="0">
                  <a:pos x="66" y="46"/>
                </a:cxn>
                <a:cxn ang="0">
                  <a:pos x="41" y="62"/>
                </a:cxn>
                <a:cxn ang="0">
                  <a:pos x="41" y="29"/>
                </a:cxn>
              </a:cxnLst>
              <a:rect l="0" t="0" r="r" b="b"/>
              <a:pathLst>
                <a:path w="119" h="137">
                  <a:moveTo>
                    <a:pt x="41" y="96"/>
                  </a:moveTo>
                  <a:cubicBezTo>
                    <a:pt x="67" y="137"/>
                    <a:pt x="67" y="137"/>
                    <a:pt x="67" y="137"/>
                  </a:cubicBezTo>
                  <a:cubicBezTo>
                    <a:pt x="119" y="137"/>
                    <a:pt x="119" y="137"/>
                    <a:pt x="119" y="137"/>
                  </a:cubicBezTo>
                  <a:cubicBezTo>
                    <a:pt x="77" y="82"/>
                    <a:pt x="77" y="82"/>
                    <a:pt x="77" y="82"/>
                  </a:cubicBezTo>
                  <a:cubicBezTo>
                    <a:pt x="92" y="77"/>
                    <a:pt x="102" y="62"/>
                    <a:pt x="102" y="43"/>
                  </a:cubicBezTo>
                  <a:cubicBezTo>
                    <a:pt x="102" y="31"/>
                    <a:pt x="99" y="20"/>
                    <a:pt x="91" y="13"/>
                  </a:cubicBezTo>
                  <a:cubicBezTo>
                    <a:pt x="82" y="4"/>
                    <a:pt x="70" y="0"/>
                    <a:pt x="54" y="0"/>
                  </a:cubicBezTo>
                  <a:cubicBezTo>
                    <a:pt x="0" y="0"/>
                    <a:pt x="0" y="0"/>
                    <a:pt x="0" y="0"/>
                  </a:cubicBezTo>
                  <a:cubicBezTo>
                    <a:pt x="0" y="137"/>
                    <a:pt x="0" y="137"/>
                    <a:pt x="0" y="137"/>
                  </a:cubicBezTo>
                  <a:cubicBezTo>
                    <a:pt x="41" y="137"/>
                    <a:pt x="41" y="137"/>
                    <a:pt x="41" y="137"/>
                  </a:cubicBezTo>
                  <a:lnTo>
                    <a:pt x="41" y="96"/>
                  </a:lnTo>
                  <a:close/>
                  <a:moveTo>
                    <a:pt x="41" y="29"/>
                  </a:moveTo>
                  <a:cubicBezTo>
                    <a:pt x="48" y="29"/>
                    <a:pt x="57" y="30"/>
                    <a:pt x="62" y="35"/>
                  </a:cubicBezTo>
                  <a:cubicBezTo>
                    <a:pt x="64" y="37"/>
                    <a:pt x="66" y="41"/>
                    <a:pt x="66" y="46"/>
                  </a:cubicBezTo>
                  <a:cubicBezTo>
                    <a:pt x="66" y="57"/>
                    <a:pt x="58" y="61"/>
                    <a:pt x="41" y="62"/>
                  </a:cubicBezTo>
                  <a:lnTo>
                    <a:pt x="41" y="29"/>
                  </a:lnTo>
                  <a:close/>
                </a:path>
              </a:pathLst>
            </a:custGeom>
            <a:grpFill/>
            <a:ln w="9525">
              <a:noFill/>
              <a:round/>
              <a:headEnd/>
              <a:tailEnd/>
            </a:ln>
          </p:spPr>
          <p:txBody>
            <a:bodyPr/>
            <a:lstStyle/>
            <a:p>
              <a:pPr>
                <a:defRPr/>
              </a:pPr>
              <a:endParaRPr lang="en-US" dirty="0"/>
            </a:p>
          </p:txBody>
        </p:sp>
        <p:sp>
          <p:nvSpPr>
            <p:cNvPr id="12" name="Oval 65"/>
            <p:cNvSpPr>
              <a:spLocks noChangeArrowheads="1"/>
            </p:cNvSpPr>
            <p:nvPr/>
          </p:nvSpPr>
          <p:spPr bwMode="auto">
            <a:xfrm>
              <a:off x="1074738" y="755650"/>
              <a:ext cx="136525" cy="139700"/>
            </a:xfrm>
            <a:prstGeom prst="ellipse">
              <a:avLst/>
            </a:prstGeom>
            <a:grpFill/>
            <a:ln w="9525">
              <a:noFill/>
              <a:round/>
              <a:headEnd/>
              <a:tailEnd/>
            </a:ln>
          </p:spPr>
          <p:txBody>
            <a:bodyPr/>
            <a:lstStyle/>
            <a:p>
              <a:pPr>
                <a:defRPr/>
              </a:pPr>
              <a:endParaRPr lang="en-US" dirty="0"/>
            </a:p>
          </p:txBody>
        </p:sp>
        <p:sp>
          <p:nvSpPr>
            <p:cNvPr id="13" name="Oval 66"/>
            <p:cNvSpPr>
              <a:spLocks noChangeArrowheads="1"/>
            </p:cNvSpPr>
            <p:nvPr/>
          </p:nvSpPr>
          <p:spPr bwMode="auto">
            <a:xfrm>
              <a:off x="1860550" y="1322388"/>
              <a:ext cx="138113" cy="136525"/>
            </a:xfrm>
            <a:prstGeom prst="ellipse">
              <a:avLst/>
            </a:prstGeom>
            <a:grpFill/>
            <a:ln w="9525">
              <a:noFill/>
              <a:round/>
              <a:headEnd/>
              <a:tailEnd/>
            </a:ln>
          </p:spPr>
          <p:txBody>
            <a:bodyPr/>
            <a:lstStyle/>
            <a:p>
              <a:pPr>
                <a:defRPr/>
              </a:pPr>
              <a:endParaRPr lang="en-US" dirty="0"/>
            </a:p>
          </p:txBody>
        </p:sp>
      </p:gr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5" name="Slide Number Placeholder"/>
          <p:cNvSpPr>
            <a:spLocks noGrp="1"/>
          </p:cNvSpPr>
          <p:nvPr>
            <p:ph type="sldNum" sz="quarter" idx="4"/>
          </p:nvPr>
        </p:nvSpPr>
        <p:spPr>
          <a:xfrm>
            <a:off x="11180445" y="6400800"/>
            <a:ext cx="457200" cy="153888"/>
          </a:xfrm>
          <a:prstGeom prst="rect">
            <a:avLst/>
          </a:prstGeom>
        </p:spPr>
        <p:txBody>
          <a:bodyPr vert="horz" wrap="none" lIns="0" tIns="0" rIns="0" bIns="0" rtlCol="0" anchor="t" anchorCtr="0">
            <a:noAutofit/>
          </a:bodyPr>
          <a:lstStyle>
            <a:lvl1pPr algn="r">
              <a:defRPr sz="1000">
                <a:solidFill>
                  <a:srgbClr val="706F5C"/>
                </a:solidFill>
              </a:defRPr>
            </a:lvl1pPr>
          </a:lstStyle>
          <a:p>
            <a:fld id="{41902414-9A14-4BC8-82FA-CDF2614AD54C}" type="slidenum">
              <a:rPr lang="en-US" smtClean="0"/>
              <a:pPr/>
              <a:t>‹#›</a:t>
            </a:fld>
            <a:endParaRPr lang="en-US" dirty="0"/>
          </a:p>
        </p:txBody>
      </p:sp>
      <p:sp>
        <p:nvSpPr>
          <p:cNvPr id="6" name="Footer Placeholder"/>
          <p:cNvSpPr>
            <a:spLocks noGrp="1"/>
          </p:cNvSpPr>
          <p:nvPr>
            <p:ph type="ftr" sz="quarter" idx="3"/>
          </p:nvPr>
        </p:nvSpPr>
        <p:spPr>
          <a:xfrm>
            <a:off x="548640" y="6400800"/>
            <a:ext cx="2115964" cy="153888"/>
          </a:xfrm>
          <a:prstGeom prst="rect">
            <a:avLst/>
          </a:prstGeom>
        </p:spPr>
        <p:txBody>
          <a:bodyPr vert="horz" wrap="none" lIns="0" tIns="0" rIns="0" bIns="0" rtlCol="0" anchor="t" anchorCtr="0">
            <a:spAutoFit/>
          </a:bodyPr>
          <a:lstStyle>
            <a:lvl1pPr algn="ctr">
              <a:defRPr sz="1000">
                <a:solidFill>
                  <a:srgbClr val="706F5C"/>
                </a:solidFill>
                <a:latin typeface="Arial" pitchFamily="34" charset="0"/>
                <a:cs typeface="Arial" pitchFamily="34" charset="0"/>
              </a:defRPr>
            </a:lvl1pPr>
          </a:lstStyle>
          <a:p>
            <a:r>
              <a:rPr lang="en-US" dirty="0" smtClean="0"/>
              <a:t>Citrix Confidential – Do Not Distribute</a:t>
            </a:r>
            <a:endParaRPr lang="en-US" dirty="0"/>
          </a:p>
        </p:txBody>
      </p:sp>
      <p:sp>
        <p:nvSpPr>
          <p:cNvPr id="3" name="Content Placeholder"/>
          <p:cNvSpPr>
            <a:spLocks noGrp="1"/>
          </p:cNvSpPr>
          <p:nvPr>
            <p:ph idx="1" hasCustomPrompt="1"/>
          </p:nvPr>
        </p:nvSpPr>
        <p:spPr>
          <a:xfrm>
            <a:off x="548640" y="1856232"/>
            <a:ext cx="11091672" cy="4114800"/>
          </a:xfrm>
          <a:prstGeom prst="rect">
            <a:avLst/>
          </a:prstGeom>
        </p:spPr>
        <p:txBody>
          <a:bodyPr lIns="0" tIns="0" rIns="0" bIns="0">
            <a:noAutofit/>
          </a:bodyPr>
          <a:lstStyle>
            <a:lvl1pPr marL="182880" indent="-182880">
              <a:lnSpc>
                <a:spcPts val="2700"/>
              </a:lnSpc>
              <a:spcBef>
                <a:spcPts val="600"/>
              </a:spcBef>
              <a:spcAft>
                <a:spcPts val="0"/>
              </a:spcAft>
              <a:buClr>
                <a:srgbClr val="706F5C"/>
              </a:buClr>
              <a:buSzPct val="100000"/>
              <a:buFont typeface="Arial" pitchFamily="34" charset="0"/>
              <a:buChar char="•"/>
              <a:defRPr sz="2400" b="0" baseline="0">
                <a:solidFill>
                  <a:srgbClr val="706F5C"/>
                </a:solidFill>
                <a:latin typeface="Arial" pitchFamily="34" charset="0"/>
                <a:cs typeface="Arial" pitchFamily="34" charset="0"/>
              </a:defRPr>
            </a:lvl1pPr>
            <a:lvl2pPr marL="365760" indent="-164592">
              <a:lnSpc>
                <a:spcPts val="2400"/>
              </a:lnSpc>
              <a:spcBef>
                <a:spcPts val="200"/>
              </a:spcBef>
              <a:spcAft>
                <a:spcPts val="0"/>
              </a:spcAft>
              <a:buClr>
                <a:srgbClr val="706F5C"/>
              </a:buClr>
              <a:buSzPct val="120000"/>
              <a:buFont typeface="Arial" pitchFamily="34" charset="0"/>
              <a:buChar char="◦"/>
              <a:defRPr sz="2000" b="0" baseline="0">
                <a:solidFill>
                  <a:srgbClr val="706F5C"/>
                </a:solidFill>
                <a:latin typeface="Arial" pitchFamily="34" charset="0"/>
                <a:cs typeface="Arial" pitchFamily="34" charset="0"/>
              </a:defRPr>
            </a:lvl2pPr>
            <a:lvl3pPr marL="569913" indent="-171450">
              <a:buClr>
                <a:schemeClr val="bg1">
                  <a:lumMod val="50000"/>
                </a:schemeClr>
              </a:buClr>
              <a:buSzPct val="115000"/>
              <a:buFont typeface="Arial" pitchFamily="34" charset="0"/>
              <a:buChar char="•"/>
              <a:tabLst>
                <a:tab pos="914400" algn="l"/>
              </a:tabLst>
              <a:defRPr sz="2000" b="0">
                <a:solidFill>
                  <a:srgbClr val="4D4F53"/>
                </a:solidFill>
                <a:latin typeface="Calibri" pitchFamily="34" charset="0"/>
              </a:defRPr>
            </a:lvl3pPr>
            <a:lvl4pPr marL="742950" indent="-173038">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buClr>
                <a:schemeClr val="bg1">
                  <a:lumMod val="50000"/>
                </a:schemeClr>
              </a:buClr>
              <a:buSzPct val="115000"/>
              <a:buFont typeface="Arial" pitchFamily="34" charset="0"/>
              <a:buChar char="•"/>
              <a:defRPr sz="1600" b="0">
                <a:solidFill>
                  <a:srgbClr val="4D4F53"/>
                </a:solidFill>
                <a:latin typeface="Calibri" pitchFamily="34" charset="0"/>
              </a:defRPr>
            </a:lvl5pPr>
          </a:lstStyle>
          <a:p>
            <a:pPr lvl="0"/>
            <a:r>
              <a:rPr lang="en-US" dirty="0" smtClean="0"/>
              <a:t>Click to edit master style</a:t>
            </a:r>
          </a:p>
          <a:p>
            <a:pPr lvl="1"/>
            <a:r>
              <a:rPr lang="en-US" dirty="0" smtClean="0"/>
              <a:t>Click to edit master style</a:t>
            </a:r>
          </a:p>
          <a:p>
            <a:pPr lvl="0"/>
            <a:r>
              <a:rPr lang="en-US" dirty="0" smtClean="0"/>
              <a:t>Click to edit master style</a:t>
            </a:r>
          </a:p>
          <a:p>
            <a:pPr lvl="1"/>
            <a:r>
              <a:rPr lang="en-US" dirty="0" smtClean="0"/>
              <a:t>Click to edit master style</a:t>
            </a:r>
          </a:p>
          <a:p>
            <a:pPr lvl="1"/>
            <a:endParaRPr lang="en-US" dirty="0" smtClean="0"/>
          </a:p>
        </p:txBody>
      </p:sp>
      <p:sp>
        <p:nvSpPr>
          <p:cNvPr id="26" name="Title"/>
          <p:cNvSpPr>
            <a:spLocks noGrp="1"/>
          </p:cNvSpPr>
          <p:nvPr>
            <p:ph type="title"/>
          </p:nvPr>
        </p:nvSpPr>
        <p:spPr>
          <a:xfrm>
            <a:off x="548640" y="548640"/>
            <a:ext cx="11091672" cy="551433"/>
          </a:xfrm>
        </p:spPr>
        <p:txBody>
          <a:bodyPr wrap="square" lIns="0" tIns="0" rIns="0" bIns="0" anchor="t" anchorCtr="0">
            <a:spAutoFit/>
          </a:bodyPr>
          <a:lstStyle>
            <a:lvl1pPr>
              <a:lnSpc>
                <a:spcPts val="4300"/>
              </a:lnSpc>
              <a:defRPr sz="3800" b="1" baseline="0">
                <a:solidFill>
                  <a:srgbClr val="FCB131"/>
                </a:solidFill>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1568608917"/>
      </p:ext>
    </p:extLst>
  </p:cSld>
  <p:clrMapOvr>
    <a:masterClrMapping/>
  </p:clrMapOvr>
  <p:transition>
    <p:fade/>
  </p:transition>
  <p:timing>
    <p:tnLst>
      <p:par>
        <p:cTn id="1" dur="indefinite" restart="never" nodeType="tmRoot"/>
      </p:par>
    </p:tnLst>
  </p:timing>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383017" y="622301"/>
            <a:ext cx="11376237" cy="5064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7" name="Footer Placeholder 6"/>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smtClean="0"/>
              <a:t>Citrix Confidential - Do Not Distribute</a:t>
            </a:r>
            <a:endParaRPr lang="en-US" dirty="0"/>
          </a:p>
        </p:txBody>
      </p:sp>
    </p:spTree>
  </p:cSld>
  <p:clrMap bg1="lt1" tx1="dk1" bg2="lt2" tx2="dk2" accent1="accent1" accent2="accent2" accent3="accent3" accent4="accent4" accent5="accent5" accent6="accent6" hlink="hlink" folHlink="folHlink"/>
  <p:sldLayoutIdLst>
    <p:sldLayoutId id="2147483972" r:id="rId1"/>
    <p:sldLayoutId id="2147483963" r:id="rId2"/>
    <p:sldLayoutId id="2147483953" r:id="rId3"/>
    <p:sldLayoutId id="2147483954" r:id="rId4"/>
    <p:sldLayoutId id="2147483977" r:id="rId5"/>
    <p:sldLayoutId id="2147483978" r:id="rId6"/>
    <p:sldLayoutId id="2147483975" r:id="rId7"/>
    <p:sldLayoutId id="2147483986" r:id="rId8"/>
    <p:sldLayoutId id="2147483973" r:id="rId9"/>
    <p:sldLayoutId id="2147483987" r:id="rId10"/>
    <p:sldLayoutId id="2147483964" r:id="rId11"/>
    <p:sldLayoutId id="2147483984" r:id="rId12"/>
    <p:sldLayoutId id="2147483955" r:id="rId13"/>
    <p:sldLayoutId id="2147483980" r:id="rId14"/>
    <p:sldLayoutId id="2147483979" r:id="rId15"/>
    <p:sldLayoutId id="2147483985" r:id="rId16"/>
    <p:sldLayoutId id="2147483976" r:id="rId17"/>
    <p:sldLayoutId id="2147483988" r:id="rId18"/>
  </p:sldLayoutIdLst>
  <p:transition>
    <p:fade/>
  </p:transition>
  <p:timing>
    <p:tnLst>
      <p:par>
        <p:cTn id="1" dur="indefinite" restart="never" nodeType="tmRoot"/>
      </p:par>
    </p:tnLst>
  </p:timing>
  <p:hf hdr="0" dt="0"/>
  <p:txStyles>
    <p:titleStyle>
      <a:lvl1pPr algn="l" rtl="0" eaLnBrk="1" fontAlgn="base" hangingPunct="1">
        <a:lnSpc>
          <a:spcPct val="85000"/>
        </a:lnSpc>
        <a:spcBef>
          <a:spcPct val="0"/>
        </a:spcBef>
        <a:spcAft>
          <a:spcPct val="0"/>
        </a:spcAft>
        <a:defRPr lang="en-US" sz="3400" b="1" dirty="0">
          <a:solidFill>
            <a:srgbClr val="772432"/>
          </a:solidFill>
          <a:latin typeface="+mj-lt"/>
          <a:ea typeface="+mj-ea"/>
          <a:cs typeface="+mj-cs"/>
        </a:defRPr>
      </a:lvl1pPr>
      <a:lvl2pPr algn="l" rtl="0" eaLnBrk="1" fontAlgn="base" hangingPunct="1">
        <a:lnSpc>
          <a:spcPct val="85000"/>
        </a:lnSpc>
        <a:spcBef>
          <a:spcPct val="0"/>
        </a:spcBef>
        <a:spcAft>
          <a:spcPct val="0"/>
        </a:spcAft>
        <a:defRPr sz="3400" b="1">
          <a:solidFill>
            <a:schemeClr val="accent1"/>
          </a:solidFill>
          <a:latin typeface="Arial" charset="0"/>
        </a:defRPr>
      </a:lvl2pPr>
      <a:lvl3pPr algn="l" rtl="0" eaLnBrk="1" fontAlgn="base" hangingPunct="1">
        <a:lnSpc>
          <a:spcPct val="85000"/>
        </a:lnSpc>
        <a:spcBef>
          <a:spcPct val="0"/>
        </a:spcBef>
        <a:spcAft>
          <a:spcPct val="0"/>
        </a:spcAft>
        <a:defRPr sz="3400" b="1">
          <a:solidFill>
            <a:schemeClr val="accent1"/>
          </a:solidFill>
          <a:latin typeface="Arial" charset="0"/>
        </a:defRPr>
      </a:lvl3pPr>
      <a:lvl4pPr algn="l" rtl="0" eaLnBrk="1" fontAlgn="base" hangingPunct="1">
        <a:lnSpc>
          <a:spcPct val="85000"/>
        </a:lnSpc>
        <a:spcBef>
          <a:spcPct val="0"/>
        </a:spcBef>
        <a:spcAft>
          <a:spcPct val="0"/>
        </a:spcAft>
        <a:defRPr sz="3400" b="1">
          <a:solidFill>
            <a:schemeClr val="accent1"/>
          </a:solidFill>
          <a:latin typeface="Arial" charset="0"/>
        </a:defRPr>
      </a:lvl4pPr>
      <a:lvl5pPr algn="l" rtl="0" eaLnBrk="1" fontAlgn="base" hangingPunct="1">
        <a:lnSpc>
          <a:spcPct val="85000"/>
        </a:lnSpc>
        <a:spcBef>
          <a:spcPct val="0"/>
        </a:spcBef>
        <a:spcAft>
          <a:spcPct val="0"/>
        </a:spcAft>
        <a:defRPr sz="3400" b="1">
          <a:solidFill>
            <a:schemeClr val="accent1"/>
          </a:solidFill>
          <a:latin typeface="Arial" charset="0"/>
        </a:defRPr>
      </a:lvl5pPr>
      <a:lvl6pPr marL="457200" algn="l" rtl="0" eaLnBrk="1" fontAlgn="base" hangingPunct="1">
        <a:lnSpc>
          <a:spcPct val="85000"/>
        </a:lnSpc>
        <a:spcBef>
          <a:spcPct val="0"/>
        </a:spcBef>
        <a:spcAft>
          <a:spcPct val="0"/>
        </a:spcAft>
        <a:defRPr sz="3200" b="1">
          <a:solidFill>
            <a:schemeClr val="accent2"/>
          </a:solidFill>
          <a:latin typeface="Arial" charset="0"/>
        </a:defRPr>
      </a:lvl6pPr>
      <a:lvl7pPr marL="914400" algn="l" rtl="0" eaLnBrk="1" fontAlgn="base" hangingPunct="1">
        <a:lnSpc>
          <a:spcPct val="85000"/>
        </a:lnSpc>
        <a:spcBef>
          <a:spcPct val="0"/>
        </a:spcBef>
        <a:spcAft>
          <a:spcPct val="0"/>
        </a:spcAft>
        <a:defRPr sz="3200" b="1">
          <a:solidFill>
            <a:schemeClr val="accent2"/>
          </a:solidFill>
          <a:latin typeface="Arial" charset="0"/>
        </a:defRPr>
      </a:lvl7pPr>
      <a:lvl8pPr marL="1371600" algn="l" rtl="0" eaLnBrk="1" fontAlgn="base" hangingPunct="1">
        <a:lnSpc>
          <a:spcPct val="85000"/>
        </a:lnSpc>
        <a:spcBef>
          <a:spcPct val="0"/>
        </a:spcBef>
        <a:spcAft>
          <a:spcPct val="0"/>
        </a:spcAft>
        <a:defRPr sz="3200" b="1">
          <a:solidFill>
            <a:schemeClr val="accent2"/>
          </a:solidFill>
          <a:latin typeface="Arial" charset="0"/>
        </a:defRPr>
      </a:lvl8pPr>
      <a:lvl9pPr marL="1828800" algn="l" rtl="0" eaLnBrk="1" fontAlgn="base" hangingPunct="1">
        <a:lnSpc>
          <a:spcPct val="85000"/>
        </a:lnSpc>
        <a:spcBef>
          <a:spcPct val="0"/>
        </a:spcBef>
        <a:spcAft>
          <a:spcPct val="0"/>
        </a:spcAft>
        <a:defRPr sz="3200" b="1">
          <a:solidFill>
            <a:schemeClr val="accent2"/>
          </a:solidFill>
          <a:latin typeface="Arial" charset="0"/>
        </a:defRPr>
      </a:lvl9pPr>
    </p:titleStyle>
    <p:bodyStyle>
      <a:lvl1pPr marL="228600" indent="-228600" algn="l" rtl="0" eaLnBrk="1" fontAlgn="base" hangingPunct="1">
        <a:lnSpc>
          <a:spcPct val="90000"/>
        </a:lnSpc>
        <a:spcBef>
          <a:spcPts val="1300"/>
        </a:spcBef>
        <a:spcAft>
          <a:spcPct val="15000"/>
        </a:spcAft>
        <a:buClr>
          <a:srgbClr val="7F7F7F"/>
        </a:buClr>
        <a:buSzPct val="100000"/>
        <a:defRPr lang="en-US" sz="2800" dirty="0">
          <a:solidFill>
            <a:srgbClr val="007934"/>
          </a:solidFill>
          <a:latin typeface="+mn-lt"/>
          <a:ea typeface="+mn-ea"/>
          <a:cs typeface="+mn-cs"/>
        </a:defRPr>
      </a:lvl1pPr>
      <a:lvl2pPr marL="571500" indent="-228600" algn="l" rtl="0" eaLnBrk="1" fontAlgn="base" hangingPunct="1">
        <a:lnSpc>
          <a:spcPct val="90000"/>
        </a:lnSpc>
        <a:spcBef>
          <a:spcPct val="15000"/>
        </a:spcBef>
        <a:spcAft>
          <a:spcPct val="15000"/>
        </a:spcAft>
        <a:buClr>
          <a:srgbClr val="7F7F7F"/>
        </a:buClr>
        <a:buSzPct val="100000"/>
        <a:defRPr lang="en-US" dirty="0">
          <a:solidFill>
            <a:srgbClr val="007934"/>
          </a:solidFill>
          <a:latin typeface="+mn-lt"/>
        </a:defRPr>
      </a:lvl2pPr>
      <a:lvl3pPr marL="914400" indent="-228600" algn="l" rtl="0" eaLnBrk="1" fontAlgn="base" hangingPunct="1">
        <a:lnSpc>
          <a:spcPct val="90000"/>
        </a:lnSpc>
        <a:spcBef>
          <a:spcPct val="15000"/>
        </a:spcBef>
        <a:spcAft>
          <a:spcPct val="15000"/>
        </a:spcAft>
        <a:buClr>
          <a:srgbClr val="7F7F7F"/>
        </a:buClr>
        <a:buSzPct val="100000"/>
        <a:defRPr lang="en-US" sz="1600" dirty="0">
          <a:solidFill>
            <a:srgbClr val="007934"/>
          </a:solidFill>
          <a:latin typeface="+mn-lt"/>
        </a:defRPr>
      </a:lvl3pPr>
      <a:lvl4pPr marL="1200150" indent="-171450" algn="l" rtl="0" eaLnBrk="1" fontAlgn="base" hangingPunct="1">
        <a:lnSpc>
          <a:spcPct val="85000"/>
        </a:lnSpc>
        <a:spcBef>
          <a:spcPct val="15000"/>
        </a:spcBef>
        <a:spcAft>
          <a:spcPct val="10000"/>
        </a:spcAft>
        <a:buClr>
          <a:srgbClr val="7F7F7F"/>
        </a:buClr>
        <a:buSzPct val="100000"/>
        <a:defRPr sz="1400">
          <a:solidFill>
            <a:srgbClr val="007934"/>
          </a:solidFill>
          <a:latin typeface="+mn-lt"/>
        </a:defRPr>
      </a:lvl4pPr>
      <a:lvl5pPr marL="1485900" indent="-171450" algn="l" rtl="0" eaLnBrk="1" fontAlgn="base" hangingPunct="1">
        <a:lnSpc>
          <a:spcPct val="85000"/>
        </a:lnSpc>
        <a:spcBef>
          <a:spcPct val="15000"/>
        </a:spcBef>
        <a:spcAft>
          <a:spcPct val="10000"/>
        </a:spcAft>
        <a:buClr>
          <a:srgbClr val="7F7F7F"/>
        </a:buClr>
        <a:buSzPct val="100000"/>
        <a:defRPr sz="1400">
          <a:solidFill>
            <a:srgbClr val="007934"/>
          </a:solidFill>
          <a:latin typeface="+mn-lt"/>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IE" dirty="0" smtClean="0"/>
              <a:t>PvD Troubleshooting and Support</a:t>
            </a:r>
            <a:endParaRPr lang="en-US" dirty="0"/>
          </a:p>
        </p:txBody>
      </p:sp>
      <p:sp>
        <p:nvSpPr>
          <p:cNvPr id="7" name="Subtitle 6"/>
          <p:cNvSpPr>
            <a:spLocks noGrp="1"/>
          </p:cNvSpPr>
          <p:nvPr>
            <p:ph type="subTitle" idx="1"/>
          </p:nvPr>
        </p:nvSpPr>
        <p:spPr/>
        <p:txBody>
          <a:bodyPr/>
          <a:lstStyle/>
          <a:p>
            <a:r>
              <a:rPr lang="en-IE" dirty="0" smtClean="0"/>
              <a:t>Shane Broomhall </a:t>
            </a:r>
          </a:p>
          <a:p>
            <a:r>
              <a:rPr lang="en-IE" dirty="0" smtClean="0"/>
              <a:t>APAC Readiness</a:t>
            </a:r>
            <a:endParaRPr lang="en-IE" dirty="0" smtClean="0"/>
          </a:p>
          <a:p>
            <a:endParaRPr lang="en-IE" dirty="0"/>
          </a:p>
        </p:txBody>
      </p:sp>
    </p:spTree>
    <p:extLst>
      <p:ext uri="{BB962C8B-B14F-4D97-AF65-F5344CB8AC3E}">
        <p14:creationId xmlns="" xmlns:p14="http://schemas.microsoft.com/office/powerpoint/2010/main" val="354702255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IE" dirty="0" smtClean="0"/>
              <a:t>Logging enabled by default</a:t>
            </a:r>
          </a:p>
          <a:p>
            <a:r>
              <a:rPr lang="en-IE" dirty="0" smtClean="0"/>
              <a:t>PvD </a:t>
            </a:r>
            <a:r>
              <a:rPr lang="en-IE" dirty="0"/>
              <a:t>maintains </a:t>
            </a:r>
            <a:r>
              <a:rPr lang="en-IE" dirty="0" smtClean="0"/>
              <a:t>a number of logs on the Citrix Personal vDisk drive, also known </a:t>
            </a:r>
            <a:r>
              <a:rPr lang="en-IE" u="sng" dirty="0" smtClean="0">
                <a:solidFill>
                  <a:srgbClr val="FF0000"/>
                </a:solidFill>
              </a:rPr>
              <a:t>internally</a:t>
            </a:r>
            <a:r>
              <a:rPr lang="en-IE" dirty="0" smtClean="0">
                <a:solidFill>
                  <a:srgbClr val="FF0000"/>
                </a:solidFill>
              </a:rPr>
              <a:t> </a:t>
            </a:r>
            <a:r>
              <a:rPr lang="en-IE" dirty="0" smtClean="0"/>
              <a:t>as the PUD (Persistent User Drive) and on the system volume</a:t>
            </a:r>
            <a:endParaRPr lang="en-IE" dirty="0"/>
          </a:p>
          <a:p>
            <a:pPr lvl="1"/>
            <a:r>
              <a:rPr lang="en-IE" dirty="0" smtClean="0"/>
              <a:t>Remember - the PUD </a:t>
            </a:r>
            <a:r>
              <a:rPr lang="en-IE" dirty="0"/>
              <a:t>drive letter is assigned during </a:t>
            </a:r>
            <a:r>
              <a:rPr lang="en-IE" dirty="0" smtClean="0"/>
              <a:t>catalog</a:t>
            </a:r>
            <a:r>
              <a:rPr lang="en-IE" dirty="0"/>
              <a:t> </a:t>
            </a:r>
            <a:r>
              <a:rPr lang="en-IE" dirty="0" smtClean="0"/>
              <a:t>creation </a:t>
            </a:r>
            <a:r>
              <a:rPr lang="en-IE" dirty="0"/>
              <a:t>in DS or </a:t>
            </a:r>
            <a:r>
              <a:rPr lang="en-IE" dirty="0" smtClean="0"/>
              <a:t>PoSH (Default </a:t>
            </a:r>
            <a:r>
              <a:rPr lang="en-IE" dirty="0"/>
              <a:t>= P</a:t>
            </a:r>
            <a:r>
              <a:rPr lang="en-IE" dirty="0" smtClean="0"/>
              <a:t>:\)</a:t>
            </a:r>
          </a:p>
          <a:p>
            <a:r>
              <a:rPr lang="en-IE" dirty="0"/>
              <a:t>These logs contain </a:t>
            </a:r>
            <a:r>
              <a:rPr lang="en-IE" dirty="0" smtClean="0"/>
              <a:t>lots of </a:t>
            </a:r>
            <a:r>
              <a:rPr lang="en-IE" dirty="0"/>
              <a:t>information that should be captured and provided to support/engineering if customers experience </a:t>
            </a:r>
            <a:r>
              <a:rPr lang="en-IE" dirty="0" smtClean="0"/>
              <a:t>problems with their personal vDisks</a:t>
            </a:r>
          </a:p>
          <a:p>
            <a:r>
              <a:rPr lang="en-IE" dirty="0" smtClean="0"/>
              <a:t>Lets take a closer look…</a:t>
            </a:r>
          </a:p>
          <a:p>
            <a:pPr marL="0" indent="0">
              <a:buNone/>
            </a:pPr>
            <a:endParaRPr lang="en-IE" dirty="0" smtClean="0"/>
          </a:p>
          <a:p>
            <a:endParaRPr lang="en-IE" dirty="0"/>
          </a:p>
        </p:txBody>
      </p:sp>
      <p:sp>
        <p:nvSpPr>
          <p:cNvPr id="3" name="Title 2"/>
          <p:cNvSpPr>
            <a:spLocks noGrp="1"/>
          </p:cNvSpPr>
          <p:nvPr>
            <p:ph type="title"/>
          </p:nvPr>
        </p:nvSpPr>
        <p:spPr/>
        <p:txBody>
          <a:bodyPr/>
          <a:lstStyle/>
          <a:p>
            <a:r>
              <a:rPr lang="en-IE" dirty="0" smtClean="0"/>
              <a:t>Troubleshooting, Support &amp; Advanced Configuration</a:t>
            </a:r>
            <a:endParaRPr lang="en-IE" dirty="0"/>
          </a:p>
        </p:txBody>
      </p:sp>
    </p:spTree>
    <p:extLst>
      <p:ext uri="{BB962C8B-B14F-4D97-AF65-F5344CB8AC3E}">
        <p14:creationId xmlns="" xmlns:p14="http://schemas.microsoft.com/office/powerpoint/2010/main" val="1537587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1" y="1573927"/>
            <a:ext cx="11375136" cy="1198302"/>
          </a:xfrm>
        </p:spPr>
        <p:txBody>
          <a:bodyPr/>
          <a:lstStyle/>
          <a:p>
            <a:r>
              <a:rPr lang="en-IE" dirty="0" smtClean="0"/>
              <a:t>Located under the </a:t>
            </a:r>
            <a:r>
              <a:rPr lang="en-IE" u="sng" dirty="0" smtClean="0">
                <a:solidFill>
                  <a:schemeClr val="accent1"/>
                </a:solidFill>
              </a:rPr>
              <a:t>PVDLOGS</a:t>
            </a:r>
            <a:r>
              <a:rPr lang="en-IE" dirty="0" smtClean="0"/>
              <a:t> folder on the root of the PUD</a:t>
            </a:r>
          </a:p>
        </p:txBody>
      </p:sp>
      <p:sp>
        <p:nvSpPr>
          <p:cNvPr id="3" name="Title 2"/>
          <p:cNvSpPr>
            <a:spLocks noGrp="1"/>
          </p:cNvSpPr>
          <p:nvPr>
            <p:ph type="title"/>
          </p:nvPr>
        </p:nvSpPr>
        <p:spPr/>
        <p:txBody>
          <a:bodyPr/>
          <a:lstStyle/>
          <a:p>
            <a:r>
              <a:rPr lang="en-IE" dirty="0"/>
              <a:t/>
            </a:r>
            <a:br>
              <a:rPr lang="en-IE" dirty="0"/>
            </a:br>
            <a:r>
              <a:rPr lang="en-IE" dirty="0" smtClean="0"/>
              <a:t>PvDActivation.log.txt</a:t>
            </a:r>
            <a:endParaRPr lang="en-IE" dirty="0"/>
          </a:p>
        </p:txBody>
      </p:sp>
      <p:sp>
        <p:nvSpPr>
          <p:cNvPr id="6" name="Content Placeholder 3"/>
          <p:cNvSpPr txBox="1">
            <a:spLocks/>
          </p:cNvSpPr>
          <p:nvPr/>
        </p:nvSpPr>
        <p:spPr>
          <a:xfrm>
            <a:off x="381001" y="2198042"/>
            <a:ext cx="5272313" cy="2693998"/>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r>
              <a:rPr lang="en-IE" dirty="0" smtClean="0">
                <a:solidFill>
                  <a:schemeClr val="tx1"/>
                </a:solidFill>
              </a:rPr>
              <a:t>Contains information in relation to initial PvD configuration</a:t>
            </a:r>
          </a:p>
          <a:p>
            <a:r>
              <a:rPr lang="en-IE" dirty="0" smtClean="0">
                <a:solidFill>
                  <a:schemeClr val="tx1"/>
                </a:solidFill>
              </a:rPr>
              <a:t>Generated by CitrixPvD service (CtxPvDSvc.exe)</a:t>
            </a:r>
          </a:p>
          <a:p>
            <a:r>
              <a:rPr lang="en-IE" dirty="0" smtClean="0">
                <a:solidFill>
                  <a:schemeClr val="tx1"/>
                </a:solidFill>
              </a:rPr>
              <a:t>PVDLOGS</a:t>
            </a:r>
            <a:r>
              <a:rPr lang="en-IE" dirty="0" smtClean="0"/>
              <a:t> folder is </a:t>
            </a:r>
            <a:r>
              <a:rPr lang="en-IE" sz="1800" b="1" u="sng" dirty="0" smtClean="0">
                <a:solidFill>
                  <a:schemeClr val="tx1"/>
                </a:solidFill>
              </a:rPr>
              <a:t>compressed</a:t>
            </a:r>
            <a:r>
              <a:rPr lang="en-IE" dirty="0" smtClean="0">
                <a:solidFill>
                  <a:schemeClr val="tx1"/>
                </a:solidFill>
              </a:rPr>
              <a:t> </a:t>
            </a:r>
            <a:r>
              <a:rPr lang="en-IE" dirty="0" smtClean="0"/>
              <a:t>to save space</a:t>
            </a:r>
          </a:p>
          <a:p>
            <a:pPr lvl="1"/>
            <a:endParaRPr lang="en-IE" dirty="0" smtClean="0"/>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94324" y="2757737"/>
            <a:ext cx="5806816" cy="29692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994324" y="2757737"/>
            <a:ext cx="5806816" cy="29692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75242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051"/>
                                        </p:tgtEl>
                                        <p:attrNameLst>
                                          <p:attrName>style.visibility</p:attrName>
                                        </p:attrNameLst>
                                      </p:cBhvr>
                                      <p:to>
                                        <p:strVal val="visible"/>
                                      </p:to>
                                    </p:set>
                                    <p:animEffect transition="in" filter="fade">
                                      <p:cBhvr>
                                        <p:cTn id="28"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573927"/>
            <a:ext cx="5690615" cy="4654296"/>
          </a:xfrm>
        </p:spPr>
        <p:txBody>
          <a:bodyPr/>
          <a:lstStyle/>
          <a:p>
            <a:r>
              <a:rPr lang="en-IE" dirty="0" smtClean="0"/>
              <a:t>Disable user installed VPN</a:t>
            </a:r>
          </a:p>
          <a:p>
            <a:r>
              <a:rPr lang="en-IE" dirty="0" smtClean="0"/>
              <a:t>Resize </a:t>
            </a:r>
            <a:r>
              <a:rPr lang="en-IE" dirty="0" err="1" smtClean="0"/>
              <a:t>vDesk</a:t>
            </a:r>
            <a:r>
              <a:rPr lang="en-IE" dirty="0" smtClean="0"/>
              <a:t> container based on user/app ratio</a:t>
            </a:r>
          </a:p>
          <a:p>
            <a:r>
              <a:rPr lang="en-IE" dirty="0" smtClean="0"/>
              <a:t>Mount the template vhd to v: to prep for hive fix-up</a:t>
            </a:r>
          </a:p>
          <a:p>
            <a:r>
              <a:rPr lang="en-IE" dirty="0" smtClean="0"/>
              <a:t>Create catalog entries in registry</a:t>
            </a:r>
          </a:p>
          <a:p>
            <a:r>
              <a:rPr lang="en-IE" dirty="0" smtClean="0"/>
              <a:t>Complete initial configuration</a:t>
            </a:r>
          </a:p>
          <a:p>
            <a:endParaRPr lang="en-IE" dirty="0" smtClean="0"/>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PvDActivation.log.txt - Walkthrough…</a:t>
            </a:r>
            <a:endParaRPr lang="en-IE" dirty="0"/>
          </a:p>
        </p:txBody>
      </p:sp>
      <p:pic>
        <p:nvPicPr>
          <p:cNvPr id="1536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06645" y="1295101"/>
            <a:ext cx="5608293" cy="3246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06645" y="1295101"/>
            <a:ext cx="5608293" cy="3246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206645" y="1295101"/>
            <a:ext cx="5608293" cy="3246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206645" y="1295101"/>
            <a:ext cx="5608293" cy="3246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8" name="Picture 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206645" y="1295101"/>
            <a:ext cx="5608293" cy="3246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603604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500"/>
                                        <p:tgtEl>
                                          <p:spTgt spid="15363"/>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364"/>
                                        </p:tgtEl>
                                        <p:attrNameLst>
                                          <p:attrName>style.visibility</p:attrName>
                                        </p:attrNameLst>
                                      </p:cBhvr>
                                      <p:to>
                                        <p:strVal val="visible"/>
                                      </p:to>
                                    </p:set>
                                    <p:animEffect transition="in" filter="fade">
                                      <p:cBhvr>
                                        <p:cTn id="15" dur="500"/>
                                        <p:tgtEl>
                                          <p:spTgt spid="1536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5365"/>
                                        </p:tgtEl>
                                        <p:attrNameLst>
                                          <p:attrName>style.visibility</p:attrName>
                                        </p:attrNameLst>
                                      </p:cBhvr>
                                      <p:to>
                                        <p:strVal val="visible"/>
                                      </p:to>
                                    </p:set>
                                    <p:animEffect transition="in" filter="fade">
                                      <p:cBhvr>
                                        <p:cTn id="26" dur="500"/>
                                        <p:tgtEl>
                                          <p:spTgt spid="1536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366"/>
                                        </p:tgtEl>
                                        <p:attrNameLst>
                                          <p:attrName>style.visibility</p:attrName>
                                        </p:attrNameLst>
                                      </p:cBhvr>
                                      <p:to>
                                        <p:strVal val="visible"/>
                                      </p:to>
                                    </p:set>
                                    <p:animEffect transition="in" filter="fade">
                                      <p:cBhvr>
                                        <p:cTn id="31" dur="500"/>
                                        <p:tgtEl>
                                          <p:spTgt spid="15366"/>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368"/>
                                        </p:tgtEl>
                                        <p:attrNameLst>
                                          <p:attrName>style.visibility</p:attrName>
                                        </p:attrNameLst>
                                      </p:cBhvr>
                                      <p:to>
                                        <p:strVal val="visible"/>
                                      </p:to>
                                    </p:set>
                                    <p:animEffect transition="in" filter="fade">
                                      <p:cBhvr>
                                        <p:cTn id="39" dur="500"/>
                                        <p:tgtEl>
                                          <p:spTgt spid="15368"/>
                                        </p:tgtEl>
                                      </p:cBhvr>
                                    </p:animEffect>
                                  </p:childTnLst>
                                </p:cTn>
                              </p:par>
                              <p:par>
                                <p:cTn id="40" presetID="10" presetClass="entr" presetSubtype="0" fill="hold" nodeType="with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1" y="1573927"/>
            <a:ext cx="11375136" cy="1397873"/>
          </a:xfrm>
        </p:spPr>
        <p:txBody>
          <a:bodyPr/>
          <a:lstStyle/>
          <a:p>
            <a:r>
              <a:rPr lang="en-IE" dirty="0"/>
              <a:t>Located under the </a:t>
            </a:r>
            <a:r>
              <a:rPr lang="en-IE" dirty="0">
                <a:solidFill>
                  <a:schemeClr val="accent1"/>
                </a:solidFill>
              </a:rPr>
              <a:t>PVDLOGS</a:t>
            </a:r>
            <a:r>
              <a:rPr lang="en-IE" dirty="0"/>
              <a:t> folder on the root of the </a:t>
            </a:r>
            <a:r>
              <a:rPr lang="en-IE" dirty="0" smtClean="0"/>
              <a:t>PUD</a:t>
            </a:r>
            <a:endParaRPr lang="en-IE" dirty="0"/>
          </a:p>
        </p:txBody>
      </p:sp>
      <p:sp>
        <p:nvSpPr>
          <p:cNvPr id="3" name="Title 2"/>
          <p:cNvSpPr>
            <a:spLocks noGrp="1"/>
          </p:cNvSpPr>
          <p:nvPr>
            <p:ph type="title"/>
          </p:nvPr>
        </p:nvSpPr>
        <p:spPr/>
        <p:txBody>
          <a:bodyPr/>
          <a:lstStyle/>
          <a:p>
            <a:r>
              <a:rPr lang="en-IE" dirty="0"/>
              <a:t/>
            </a:r>
            <a:br>
              <a:rPr lang="en-IE" dirty="0"/>
            </a:br>
            <a:r>
              <a:rPr lang="en-IE" dirty="0" smtClean="0"/>
              <a:t>vDeskService-&lt;#&gt;.log.txt</a:t>
            </a:r>
            <a:endParaRPr lang="en-IE" dirty="0"/>
          </a:p>
        </p:txBody>
      </p:sp>
      <p:sp>
        <p:nvSpPr>
          <p:cNvPr id="7" name="Content Placeholder 3"/>
          <p:cNvSpPr txBox="1">
            <a:spLocks/>
          </p:cNvSpPr>
          <p:nvPr/>
        </p:nvSpPr>
        <p:spPr>
          <a:xfrm>
            <a:off x="381001" y="2189944"/>
            <a:ext cx="4907279" cy="3333353"/>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r>
              <a:rPr lang="en-IE" dirty="0"/>
              <a:t>Contains detailed information about initial VHD/inventory </a:t>
            </a:r>
            <a:r>
              <a:rPr lang="en-IE" dirty="0" smtClean="0"/>
              <a:t>creation and image </a:t>
            </a:r>
            <a:r>
              <a:rPr lang="en-IE" dirty="0"/>
              <a:t>update </a:t>
            </a:r>
            <a:r>
              <a:rPr lang="en-IE" dirty="0" smtClean="0"/>
              <a:t>processing on </a:t>
            </a:r>
            <a:r>
              <a:rPr lang="en-IE" dirty="0"/>
              <a:t>a per-vm </a:t>
            </a:r>
            <a:r>
              <a:rPr lang="en-IE" dirty="0" smtClean="0"/>
              <a:t>basis</a:t>
            </a:r>
          </a:p>
          <a:p>
            <a:r>
              <a:rPr lang="en-IE" dirty="0">
                <a:solidFill>
                  <a:schemeClr val="tx1"/>
                </a:solidFill>
              </a:rPr>
              <a:t>Generated by CitrixPvD service (CtxPvDSvc.exe)</a:t>
            </a:r>
          </a:p>
          <a:p>
            <a:pPr marL="0" indent="0">
              <a:buNone/>
            </a:pPr>
            <a:endParaRPr lang="en-IE" dirty="0" smtClean="0"/>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69518" y="2733675"/>
            <a:ext cx="5808198" cy="297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Content Placeholder 3"/>
          <p:cNvSpPr txBox="1">
            <a:spLocks/>
          </p:cNvSpPr>
          <p:nvPr/>
        </p:nvSpPr>
        <p:spPr>
          <a:xfrm>
            <a:off x="381001" y="6032029"/>
            <a:ext cx="11377862" cy="609403"/>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pPr eaLnBrk="0" hangingPunct="0">
              <a:lnSpc>
                <a:spcPct val="100000"/>
              </a:lnSpc>
              <a:spcBef>
                <a:spcPct val="30000"/>
              </a:spcBef>
              <a:spcAft>
                <a:spcPct val="0"/>
              </a:spcAft>
              <a:buClrTx/>
              <a:buSzTx/>
              <a:defRPr/>
            </a:pPr>
            <a:r>
              <a:rPr lang="en-IE" dirty="0"/>
              <a:t>Captures all subsequent inventory operations…</a:t>
            </a:r>
          </a:p>
        </p:txBody>
      </p:sp>
    </p:spTree>
    <p:extLst>
      <p:ext uri="{BB962C8B-B14F-4D97-AF65-F5344CB8AC3E}">
        <p14:creationId xmlns="" xmlns:p14="http://schemas.microsoft.com/office/powerpoint/2010/main" val="4175236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1" y="1573927"/>
            <a:ext cx="5493706" cy="4654296"/>
          </a:xfrm>
        </p:spPr>
        <p:txBody>
          <a:bodyPr/>
          <a:lstStyle/>
          <a:p>
            <a:r>
              <a:rPr lang="en-IE" dirty="0" smtClean="0"/>
              <a:t>Track Inventory process</a:t>
            </a:r>
          </a:p>
          <a:p>
            <a:r>
              <a:rPr lang="en-IE" dirty="0" smtClean="0"/>
              <a:t>Start services based on start-type 0,1 &amp; 3</a:t>
            </a:r>
          </a:p>
          <a:p>
            <a:r>
              <a:rPr lang="en-IE" dirty="0" smtClean="0"/>
              <a:t>Activate PvD and assign P: drive letter to PUD</a:t>
            </a:r>
          </a:p>
          <a:p>
            <a:r>
              <a:rPr lang="en-IE" dirty="0" smtClean="0"/>
              <a:t>Configure PUD volume and enable compression on PVDLOGS folder</a:t>
            </a:r>
          </a:p>
          <a:p>
            <a:endParaRPr lang="en-IE" dirty="0" smtClean="0"/>
          </a:p>
          <a:p>
            <a:pPr lvl="1"/>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a:t>vDeskService.log.txt - Walkthrough</a:t>
            </a:r>
          </a:p>
        </p:txBody>
      </p:sp>
      <p:pic>
        <p:nvPicPr>
          <p:cNvPr id="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61371" y="1291502"/>
            <a:ext cx="5650898" cy="3270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161371" y="1291502"/>
            <a:ext cx="5650898" cy="3270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161371" y="1291502"/>
            <a:ext cx="5650898" cy="3270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92"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159898" y="1290652"/>
            <a:ext cx="5653844" cy="327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76211" y="4892842"/>
            <a:ext cx="5598694" cy="1477328"/>
          </a:xfrm>
          <a:prstGeom prst="rect">
            <a:avLst/>
          </a:prstGeom>
          <a:noFill/>
        </p:spPr>
        <p:txBody>
          <a:bodyPr wrap="square" rtlCol="0">
            <a:spAutoFit/>
          </a:bodyPr>
          <a:lstStyle/>
          <a:p>
            <a:r>
              <a:rPr lang="en-IE" dirty="0" smtClean="0">
                <a:solidFill>
                  <a:schemeClr val="accent4"/>
                </a:solidFill>
              </a:rPr>
              <a:t>0: SERVICE_BOOT_START (</a:t>
            </a:r>
            <a:r>
              <a:rPr lang="en-IE" dirty="0" err="1" smtClean="0">
                <a:solidFill>
                  <a:schemeClr val="accent4"/>
                </a:solidFill>
              </a:rPr>
              <a:t>Ivm</a:t>
            </a:r>
            <a:r>
              <a:rPr lang="en-IE" dirty="0" smtClean="0">
                <a:solidFill>
                  <a:schemeClr val="accent4"/>
                </a:solidFill>
              </a:rPr>
              <a:t> &amp; </a:t>
            </a:r>
            <a:r>
              <a:rPr lang="en-IE" dirty="0" err="1" smtClean="0">
                <a:solidFill>
                  <a:schemeClr val="accent4"/>
                </a:solidFill>
              </a:rPr>
              <a:t>IvmVHD</a:t>
            </a:r>
            <a:r>
              <a:rPr lang="en-IE" dirty="0" smtClean="0">
                <a:solidFill>
                  <a:schemeClr val="accent4"/>
                </a:solidFill>
              </a:rPr>
              <a:t>)</a:t>
            </a:r>
          </a:p>
          <a:p>
            <a:r>
              <a:rPr lang="en-IE" dirty="0" smtClean="0"/>
              <a:t>1: SERVICE_SYSTEM_START (</a:t>
            </a:r>
            <a:r>
              <a:rPr lang="en-IE" dirty="0" err="1" smtClean="0"/>
              <a:t>IvmBoot</a:t>
            </a:r>
            <a:r>
              <a:rPr lang="en-IE" dirty="0" smtClean="0"/>
              <a:t>)</a:t>
            </a:r>
          </a:p>
          <a:p>
            <a:r>
              <a:rPr lang="en-IE" dirty="0" smtClean="0">
                <a:solidFill>
                  <a:schemeClr val="accent3"/>
                </a:solidFill>
              </a:rPr>
              <a:t>3: SERVICE_DEMAND_START (</a:t>
            </a:r>
            <a:r>
              <a:rPr lang="en-IE" dirty="0" err="1" smtClean="0">
                <a:solidFill>
                  <a:schemeClr val="accent3"/>
                </a:solidFill>
              </a:rPr>
              <a:t>workstationAgent</a:t>
            </a:r>
            <a:r>
              <a:rPr lang="en-IE" dirty="0" smtClean="0">
                <a:solidFill>
                  <a:schemeClr val="accent3"/>
                </a:solidFill>
              </a:rPr>
              <a:t>)</a:t>
            </a:r>
          </a:p>
          <a:p>
            <a:endParaRPr lang="en-IE" dirty="0" smtClean="0"/>
          </a:p>
          <a:p>
            <a:endParaRPr lang="en-IE" dirty="0" smtClean="0">
              <a:latin typeface="+mn-lt"/>
            </a:endParaRPr>
          </a:p>
        </p:txBody>
      </p:sp>
    </p:spTree>
    <p:extLst>
      <p:ext uri="{BB962C8B-B14F-4D97-AF65-F5344CB8AC3E}">
        <p14:creationId xmlns="" xmlns:p14="http://schemas.microsoft.com/office/powerpoint/2010/main" val="1042889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388"/>
                                        </p:tgtEl>
                                        <p:attrNameLst>
                                          <p:attrName>style.visibility</p:attrName>
                                        </p:attrNameLst>
                                      </p:cBhvr>
                                      <p:to>
                                        <p:strVal val="visible"/>
                                      </p:to>
                                    </p:set>
                                    <p:animEffect transition="in" filter="fade">
                                      <p:cBhvr>
                                        <p:cTn id="15" dur="500"/>
                                        <p:tgtEl>
                                          <p:spTgt spid="1638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390"/>
                                        </p:tgtEl>
                                        <p:attrNameLst>
                                          <p:attrName>style.visibility</p:attrName>
                                        </p:attrNameLst>
                                      </p:cBhvr>
                                      <p:to>
                                        <p:strVal val="visible"/>
                                      </p:to>
                                    </p:set>
                                    <p:animEffect transition="in" filter="fade">
                                      <p:cBhvr>
                                        <p:cTn id="23" dur="500"/>
                                        <p:tgtEl>
                                          <p:spTgt spid="16390"/>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5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392"/>
                                        </p:tgtEl>
                                        <p:attrNameLst>
                                          <p:attrName>style.visibility</p:attrName>
                                        </p:attrNameLst>
                                      </p:cBhvr>
                                      <p:to>
                                        <p:strVal val="visible"/>
                                      </p:to>
                                    </p:set>
                                    <p:animEffect transition="in" filter="fade">
                                      <p:cBhvr>
                                        <p:cTn id="31" dur="500"/>
                                        <p:tgtEl>
                                          <p:spTgt spid="16392"/>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0" end="0"/>
                                            </p:txEl>
                                          </p:spTgt>
                                        </p:tgtEl>
                                        <p:attrNameLst>
                                          <p:attrName>style.visibility</p:attrName>
                                        </p:attrNameLst>
                                      </p:cBhvr>
                                      <p:to>
                                        <p:strVal val="visible"/>
                                      </p:to>
                                    </p:set>
                                    <p:animEffect transition="in" filter="fade">
                                      <p:cBhvr>
                                        <p:cTn id="39" dur="500"/>
                                        <p:tgtEl>
                                          <p:spTgt spid="2">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fade">
                                      <p:cBhvr>
                                        <p:cTn id="42" dur="500"/>
                                        <p:tgtEl>
                                          <p:spTgt spid="2">
                                            <p:txEl>
                                              <p:pRg st="1" end="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2" end="2"/>
                                            </p:txEl>
                                          </p:spTgt>
                                        </p:tgtEl>
                                        <p:attrNameLst>
                                          <p:attrName>style.visibility</p:attrName>
                                        </p:attrNameLst>
                                      </p:cBhvr>
                                      <p:to>
                                        <p:strVal val="visible"/>
                                      </p:to>
                                    </p:set>
                                    <p:animEffect transition="in" filter="fade">
                                      <p:cBhvr>
                                        <p:cTn id="4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8621" y="1573927"/>
            <a:ext cx="11375136" cy="818753"/>
          </a:xfrm>
        </p:spPr>
        <p:txBody>
          <a:bodyPr/>
          <a:lstStyle/>
          <a:p>
            <a:r>
              <a:rPr lang="en-IE" dirty="0" smtClean="0"/>
              <a:t>Located on </a:t>
            </a:r>
            <a:r>
              <a:rPr lang="en-IE" dirty="0"/>
              <a:t>the root of the </a:t>
            </a:r>
            <a:r>
              <a:rPr lang="en-IE" dirty="0" smtClean="0"/>
              <a:t>PUD &amp; system volume</a:t>
            </a:r>
          </a:p>
          <a:p>
            <a:pPr marL="0" indent="0">
              <a:buNone/>
            </a:pPr>
            <a:endParaRPr lang="en-IE" dirty="0"/>
          </a:p>
        </p:txBody>
      </p:sp>
      <p:sp>
        <p:nvSpPr>
          <p:cNvPr id="3" name="Title 2"/>
          <p:cNvSpPr>
            <a:spLocks noGrp="1"/>
          </p:cNvSpPr>
          <p:nvPr>
            <p:ph type="title"/>
          </p:nvPr>
        </p:nvSpPr>
        <p:spPr/>
        <p:txBody>
          <a:bodyPr/>
          <a:lstStyle/>
          <a:p>
            <a:r>
              <a:rPr lang="en-IE" dirty="0"/>
              <a:t/>
            </a:r>
            <a:br>
              <a:rPr lang="en-IE" dirty="0"/>
            </a:br>
            <a:r>
              <a:rPr lang="en-IE" dirty="0" smtClean="0"/>
              <a:t>IvmSupervisor.log</a:t>
            </a:r>
            <a:endParaRPr lang="en-IE" dirty="0"/>
          </a:p>
        </p:txBody>
      </p:sp>
      <p:sp>
        <p:nvSpPr>
          <p:cNvPr id="7" name="Content Placeholder 3"/>
          <p:cNvSpPr txBox="1">
            <a:spLocks/>
          </p:cNvSpPr>
          <p:nvPr/>
        </p:nvSpPr>
        <p:spPr>
          <a:xfrm>
            <a:off x="388621" y="2153047"/>
            <a:ext cx="5433059" cy="818753"/>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r>
              <a:rPr lang="en-IE" dirty="0"/>
              <a:t>Created by the </a:t>
            </a:r>
            <a:r>
              <a:rPr lang="en-IE" dirty="0" smtClean="0"/>
              <a:t>IVM PvD driver and logs what IVM.sys </a:t>
            </a:r>
            <a:r>
              <a:rPr lang="en-IE" dirty="0"/>
              <a:t>did during very early boot, which PUD it found, which VHDs it </a:t>
            </a:r>
            <a:r>
              <a:rPr lang="en-IE" dirty="0" smtClean="0"/>
              <a:t>considered, resized etc</a:t>
            </a:r>
            <a:r>
              <a:rPr lang="en-IE" dirty="0"/>
              <a:t>… </a:t>
            </a:r>
            <a:endParaRPr lang="en-IE" dirty="0" smtClean="0"/>
          </a:p>
          <a:p>
            <a:r>
              <a:rPr lang="en-US" dirty="0" smtClean="0"/>
              <a:t>Captures early boot messages…</a:t>
            </a:r>
            <a:endParaRPr lang="en-IE" dirty="0"/>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96483" y="2781247"/>
            <a:ext cx="5106533" cy="35433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854868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573927"/>
            <a:ext cx="11375136" cy="1801285"/>
          </a:xfrm>
        </p:spPr>
        <p:txBody>
          <a:bodyPr/>
          <a:lstStyle/>
          <a:p>
            <a:r>
              <a:rPr lang="en-IE" sz="2800" dirty="0" smtClean="0"/>
              <a:t>More verbose logging can be enabled by editing the values for specific modules under</a:t>
            </a:r>
          </a:p>
          <a:p>
            <a:pPr lvl="1"/>
            <a:r>
              <a:rPr lang="en-IE" i="1" dirty="0" smtClean="0">
                <a:solidFill>
                  <a:schemeClr val="accent3"/>
                </a:solidFill>
              </a:rPr>
              <a:t>HKLM\SYSTEM\CurrentControlSet\services\ivm\Instances\IVM\LogLevels</a:t>
            </a:r>
          </a:p>
          <a:p>
            <a:pPr lvl="1"/>
            <a:r>
              <a:rPr lang="en-IE" dirty="0" smtClean="0">
                <a:solidFill>
                  <a:schemeClr val="tx1"/>
                </a:solidFill>
              </a:rPr>
              <a:t>Default = 1 &lt;INFO&gt;</a:t>
            </a:r>
          </a:p>
          <a:p>
            <a:endParaRPr lang="en-IE" dirty="0"/>
          </a:p>
        </p:txBody>
      </p:sp>
      <p:sp>
        <p:nvSpPr>
          <p:cNvPr id="3" name="Title 2"/>
          <p:cNvSpPr>
            <a:spLocks noGrp="1"/>
          </p:cNvSpPr>
          <p:nvPr>
            <p:ph type="title"/>
          </p:nvPr>
        </p:nvSpPr>
        <p:spPr/>
        <p:txBody>
          <a:bodyPr/>
          <a:lstStyle/>
          <a:p>
            <a:r>
              <a:rPr lang="en-IE" dirty="0"/>
              <a:t/>
            </a:r>
            <a:br>
              <a:rPr lang="en-IE" dirty="0"/>
            </a:br>
            <a:r>
              <a:rPr lang="en-IE" dirty="0" smtClean="0"/>
              <a:t>Ivm.sys advanced </a:t>
            </a:r>
            <a:r>
              <a:rPr lang="en-IE" dirty="0"/>
              <a:t>Logging (</a:t>
            </a:r>
            <a:r>
              <a:rPr lang="en-IE" dirty="0" smtClean="0"/>
              <a:t>IvmSupervisor.log)</a:t>
            </a:r>
            <a:endParaRPr lang="en-IE" dirty="0"/>
          </a:p>
        </p:txBody>
      </p:sp>
      <p:sp>
        <p:nvSpPr>
          <p:cNvPr id="7" name="Content Placeholder 3"/>
          <p:cNvSpPr txBox="1">
            <a:spLocks/>
          </p:cNvSpPr>
          <p:nvPr/>
        </p:nvSpPr>
        <p:spPr>
          <a:xfrm>
            <a:off x="388621" y="2153047"/>
            <a:ext cx="5433059" cy="818753"/>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endParaRPr lang="en-IE" dirty="0"/>
          </a:p>
        </p:txBody>
      </p:sp>
      <p:sp>
        <p:nvSpPr>
          <p:cNvPr id="4" name="TextBox 3"/>
          <p:cNvSpPr txBox="1"/>
          <p:nvPr/>
        </p:nvSpPr>
        <p:spPr>
          <a:xfrm>
            <a:off x="2501153" y="6266329"/>
            <a:ext cx="6817659" cy="584775"/>
          </a:xfrm>
          <a:prstGeom prst="rect">
            <a:avLst/>
          </a:prstGeom>
          <a:noFill/>
        </p:spPr>
        <p:txBody>
          <a:bodyPr wrap="square" rtlCol="0">
            <a:spAutoFit/>
          </a:bodyPr>
          <a:lstStyle/>
          <a:p>
            <a:pPr marL="0" lvl="1" algn="ctr"/>
            <a:r>
              <a:rPr lang="en-IE" sz="1400" i="1" dirty="0">
                <a:solidFill>
                  <a:schemeClr val="accent3"/>
                </a:solidFill>
              </a:rPr>
              <a:t>HKLM\SYSTEM\CurrentControlSet\services\ivm\Instances\IVM\LogLevels</a:t>
            </a:r>
          </a:p>
          <a:p>
            <a:endParaRPr lang="en-IE" dirty="0" smtClean="0">
              <a:latin typeface="+mn-lt"/>
            </a:endParaRP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03587" y="6086344"/>
            <a:ext cx="5581650" cy="647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807537" y="1245771"/>
            <a:ext cx="6573751" cy="4724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45099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2">
                                            <p:txEl>
                                              <p:pRg st="0" end="0"/>
                                            </p:txEl>
                                          </p:spTgt>
                                        </p:tgtEl>
                                      </p:cBhvr>
                                    </p:animEffect>
                                    <p:set>
                                      <p:cBhvr>
                                        <p:cTn id="18" dur="1" fill="hold">
                                          <p:stCondLst>
                                            <p:cond delay="499"/>
                                          </p:stCondLst>
                                        </p:cTn>
                                        <p:tgtEl>
                                          <p:spTgt spid="2">
                                            <p:txEl>
                                              <p:pRg st="0" end="0"/>
                                            </p:txEl>
                                          </p:spTgt>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2">
                                            <p:txEl>
                                              <p:pRg st="1" end="1"/>
                                            </p:txEl>
                                          </p:spTgt>
                                        </p:tgtEl>
                                      </p:cBhvr>
                                    </p:animEffect>
                                    <p:set>
                                      <p:cBhvr>
                                        <p:cTn id="21" dur="1" fill="hold">
                                          <p:stCondLst>
                                            <p:cond delay="499"/>
                                          </p:stCondLst>
                                        </p:cTn>
                                        <p:tgtEl>
                                          <p:spTgt spid="2">
                                            <p:txEl>
                                              <p:pRg st="1" end="1"/>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
                                            <p:txEl>
                                              <p:pRg st="2" end="2"/>
                                            </p:txEl>
                                          </p:spTgt>
                                        </p:tgtEl>
                                      </p:cBhvr>
                                    </p:animEffect>
                                    <p:set>
                                      <p:cBhvr>
                                        <p:cTn id="24" dur="1" fill="hold">
                                          <p:stCondLst>
                                            <p:cond delay="499"/>
                                          </p:stCondLst>
                                        </p:cTn>
                                        <p:tgtEl>
                                          <p:spTgt spid="2">
                                            <p:txEl>
                                              <p:pRg st="2" end="2"/>
                                            </p:txEl>
                                          </p:spTgt>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4">
                                            <p:txEl>
                                              <p:pRg st="0" end="0"/>
                                            </p:txEl>
                                          </p:spTgt>
                                        </p:tgtEl>
                                      </p:cBhvr>
                                    </p:animEffect>
                                    <p:set>
                                      <p:cBhvr>
                                        <p:cTn id="35" dur="1" fill="hold">
                                          <p:stCondLst>
                                            <p:cond delay="499"/>
                                          </p:stCondLst>
                                        </p:cTn>
                                        <p:tgtEl>
                                          <p:spTgt spid="4">
                                            <p:txEl>
                                              <p:pRg st="0" end="0"/>
                                            </p:txEl>
                                          </p:spTgt>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fade">
                                      <p:cBhvr>
                                        <p:cTn id="38"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Created </a:t>
            </a:r>
            <a:r>
              <a:rPr lang="en-IE" dirty="0"/>
              <a:t>by the Citrix Personal </a:t>
            </a:r>
            <a:r>
              <a:rPr lang="en-IE" dirty="0" smtClean="0"/>
              <a:t>vDisk service (</a:t>
            </a:r>
            <a:r>
              <a:rPr lang="en-IE" dirty="0" smtClean="0">
                <a:solidFill>
                  <a:schemeClr val="accent1"/>
                </a:solidFill>
              </a:rPr>
              <a:t>CtxPvDSvc.exe</a:t>
            </a:r>
            <a:r>
              <a:rPr lang="en-IE" dirty="0" smtClean="0"/>
              <a:t>) &amp; PvD WMI provider (</a:t>
            </a:r>
            <a:r>
              <a:rPr lang="en-IE" dirty="0" smtClean="0">
                <a:solidFill>
                  <a:schemeClr val="accent1"/>
                </a:solidFill>
              </a:rPr>
              <a:t>PvDWMI.dll</a:t>
            </a:r>
            <a:r>
              <a:rPr lang="en-IE" dirty="0" smtClean="0"/>
              <a:t>)</a:t>
            </a:r>
          </a:p>
          <a:p>
            <a:r>
              <a:rPr lang="en-IE" dirty="0" smtClean="0"/>
              <a:t>Located and managed in two locations based on the mode PvD is running in:</a:t>
            </a:r>
          </a:p>
          <a:p>
            <a:pPr lvl="1"/>
            <a:r>
              <a:rPr lang="en-US" sz="2800" kern="1200" dirty="0" smtClean="0">
                <a:solidFill>
                  <a:schemeClr val="tx1"/>
                </a:solidFill>
                <a:latin typeface="Calibri" pitchFamily="34" charset="0"/>
              </a:rPr>
              <a:t>*</a:t>
            </a:r>
            <a:r>
              <a:rPr lang="en-US" sz="2800" b="1" kern="1200" dirty="0">
                <a:solidFill>
                  <a:schemeClr val="tx1"/>
                </a:solidFill>
              </a:rPr>
              <a:t>b</a:t>
            </a:r>
            <a:r>
              <a:rPr lang="en-US" sz="2800" b="1" kern="1200" dirty="0" smtClean="0">
                <a:solidFill>
                  <a:schemeClr val="tx1"/>
                </a:solidFill>
              </a:rPr>
              <a:t>ase </a:t>
            </a:r>
            <a:r>
              <a:rPr lang="en-US" sz="2800" b="1" kern="1200" dirty="0">
                <a:solidFill>
                  <a:schemeClr val="tx1"/>
                </a:solidFill>
              </a:rPr>
              <a:t>image mode</a:t>
            </a:r>
            <a:r>
              <a:rPr lang="en-US" sz="2800" kern="1200" dirty="0">
                <a:solidFill>
                  <a:schemeClr val="tx1"/>
                </a:solidFill>
              </a:rPr>
              <a:t>* </a:t>
            </a:r>
          </a:p>
          <a:p>
            <a:pPr lvl="2"/>
            <a:r>
              <a:rPr lang="en-IE" sz="2600" i="1" dirty="0">
                <a:solidFill>
                  <a:schemeClr val="accent3"/>
                </a:solidFill>
                <a:latin typeface="+mj-lt"/>
              </a:rPr>
              <a:t>C:\Documents and </a:t>
            </a:r>
            <a:r>
              <a:rPr lang="en-IE" sz="2600" i="1" dirty="0" smtClean="0">
                <a:solidFill>
                  <a:schemeClr val="accent3"/>
                </a:solidFill>
                <a:latin typeface="+mj-lt"/>
              </a:rPr>
              <a:t>Settings or C:Users</a:t>
            </a:r>
            <a:r>
              <a:rPr lang="en-IE" sz="2600" dirty="0" smtClean="0">
                <a:latin typeface="+mj-lt"/>
              </a:rPr>
              <a:t>\All Users\Citrix\personal </a:t>
            </a:r>
            <a:r>
              <a:rPr lang="en-IE" sz="2600" dirty="0" err="1" smtClean="0">
                <a:latin typeface="+mj-lt"/>
              </a:rPr>
              <a:t>vDisk</a:t>
            </a:r>
            <a:r>
              <a:rPr lang="en-IE" sz="2600" dirty="0" smtClean="0">
                <a:latin typeface="+mj-lt"/>
              </a:rPr>
              <a:t>\LOGS\</a:t>
            </a:r>
            <a:r>
              <a:rPr lang="en-IE" sz="2600" dirty="0" err="1" smtClean="0">
                <a:solidFill>
                  <a:schemeClr val="accent1"/>
                </a:solidFill>
                <a:latin typeface="+mj-lt"/>
              </a:rPr>
              <a:t>PvDSvc.log.txt</a:t>
            </a:r>
            <a:r>
              <a:rPr lang="en-IE" sz="2600" dirty="0" smtClean="0">
                <a:solidFill>
                  <a:schemeClr val="accent1"/>
                </a:solidFill>
                <a:latin typeface="+mj-lt"/>
              </a:rPr>
              <a:t>, PvDWMI.log</a:t>
            </a:r>
            <a:endParaRPr lang="en-IE" sz="2600" dirty="0">
              <a:latin typeface="+mj-lt"/>
            </a:endParaRPr>
          </a:p>
          <a:p>
            <a:pPr lvl="1"/>
            <a:r>
              <a:rPr lang="en-US" sz="2800" kern="1200" dirty="0" smtClean="0">
                <a:solidFill>
                  <a:schemeClr val="tx1"/>
                </a:solidFill>
              </a:rPr>
              <a:t>*</a:t>
            </a:r>
            <a:r>
              <a:rPr lang="en-US" sz="2800" b="1" kern="1200" dirty="0">
                <a:solidFill>
                  <a:schemeClr val="tx1"/>
                </a:solidFill>
              </a:rPr>
              <a:t>p</a:t>
            </a:r>
            <a:r>
              <a:rPr lang="en-US" sz="2800" b="1" kern="1200" dirty="0" smtClean="0">
                <a:solidFill>
                  <a:schemeClr val="tx1"/>
                </a:solidFill>
              </a:rPr>
              <a:t>ool </a:t>
            </a:r>
            <a:r>
              <a:rPr lang="en-US" sz="2800" b="1" kern="1200" dirty="0">
                <a:solidFill>
                  <a:schemeClr val="tx1"/>
                </a:solidFill>
              </a:rPr>
              <a:t>vm mode</a:t>
            </a:r>
            <a:r>
              <a:rPr lang="en-US" sz="2800" kern="1200" dirty="0">
                <a:solidFill>
                  <a:schemeClr val="tx1"/>
                </a:solidFill>
              </a:rPr>
              <a:t>*</a:t>
            </a:r>
            <a:endParaRPr lang="en-IE" sz="2800" kern="1200" dirty="0">
              <a:solidFill>
                <a:schemeClr val="tx1"/>
              </a:solidFill>
            </a:endParaRPr>
          </a:p>
          <a:p>
            <a:pPr lvl="2"/>
            <a:r>
              <a:rPr lang="en-IE" sz="2600" i="1" dirty="0">
                <a:solidFill>
                  <a:schemeClr val="accent3"/>
                </a:solidFill>
                <a:latin typeface="+mj-lt"/>
              </a:rPr>
              <a:t>P:\Documents and </a:t>
            </a:r>
            <a:r>
              <a:rPr lang="en-IE" sz="2600" i="1" dirty="0" smtClean="0">
                <a:solidFill>
                  <a:schemeClr val="accent3"/>
                </a:solidFill>
                <a:latin typeface="+mj-lt"/>
              </a:rPr>
              <a:t>Settings or P:\Users</a:t>
            </a:r>
            <a:r>
              <a:rPr lang="en-IE" sz="2600" dirty="0" smtClean="0">
                <a:latin typeface="+mj-lt"/>
              </a:rPr>
              <a:t>\All Users\Citrix\personal </a:t>
            </a:r>
            <a:r>
              <a:rPr lang="en-IE" sz="2600" dirty="0" err="1" smtClean="0">
                <a:latin typeface="+mj-lt"/>
              </a:rPr>
              <a:t>vDisk</a:t>
            </a:r>
            <a:r>
              <a:rPr lang="en-IE" sz="2600" dirty="0" smtClean="0">
                <a:latin typeface="+mj-lt"/>
              </a:rPr>
              <a:t>\LOGS\</a:t>
            </a:r>
            <a:r>
              <a:rPr lang="en-IE" sz="2600" dirty="0" err="1" smtClean="0">
                <a:solidFill>
                  <a:schemeClr val="accent1"/>
                </a:solidFill>
                <a:latin typeface="+mj-lt"/>
              </a:rPr>
              <a:t>PvDSvc.log.txt</a:t>
            </a:r>
            <a:r>
              <a:rPr lang="en-IE" sz="2600" dirty="0" smtClean="0">
                <a:solidFill>
                  <a:schemeClr val="accent1"/>
                </a:solidFill>
                <a:latin typeface="+mj-lt"/>
              </a:rPr>
              <a:t>, PvDWMI.log</a:t>
            </a:r>
            <a:endParaRPr lang="en-IE" sz="2600" dirty="0">
              <a:solidFill>
                <a:schemeClr val="accent1"/>
              </a:solidFill>
              <a:latin typeface="+mj-lt"/>
            </a:endParaRPr>
          </a:p>
          <a:p>
            <a:pPr lvl="1"/>
            <a:endParaRPr lang="en-IE" dirty="0">
              <a:solidFill>
                <a:schemeClr val="accent1"/>
              </a:solidFill>
            </a:endParaRPr>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PvDSvc.log.txt &amp; </a:t>
            </a:r>
            <a:r>
              <a:rPr lang="en-IE" dirty="0"/>
              <a:t>PvDWMI.log</a:t>
            </a:r>
          </a:p>
        </p:txBody>
      </p:sp>
    </p:spTree>
    <p:extLst>
      <p:ext uri="{BB962C8B-B14F-4D97-AF65-F5344CB8AC3E}">
        <p14:creationId xmlns="" xmlns:p14="http://schemas.microsoft.com/office/powerpoint/2010/main" val="11070792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28600" lvl="1" indent="-228600">
              <a:spcBef>
                <a:spcPts val="1600"/>
              </a:spcBef>
              <a:spcAft>
                <a:spcPts val="0"/>
              </a:spcAft>
            </a:pPr>
            <a:r>
              <a:rPr lang="en-IE" sz="3200" dirty="0" smtClean="0"/>
              <a:t>The logs generated when PvD is running in </a:t>
            </a:r>
            <a:r>
              <a:rPr lang="en-US" sz="3200" kern="1200" dirty="0">
                <a:solidFill>
                  <a:schemeClr val="tx1"/>
                </a:solidFill>
              </a:rPr>
              <a:t>*</a:t>
            </a:r>
            <a:r>
              <a:rPr lang="en-US" sz="3200" b="1" kern="1200" dirty="0">
                <a:solidFill>
                  <a:schemeClr val="tx1"/>
                </a:solidFill>
              </a:rPr>
              <a:t>base image mode</a:t>
            </a:r>
            <a:r>
              <a:rPr lang="en-US" sz="3200" kern="1200" dirty="0">
                <a:solidFill>
                  <a:schemeClr val="tx1"/>
                </a:solidFill>
              </a:rPr>
              <a:t>* </a:t>
            </a:r>
            <a:r>
              <a:rPr lang="en-IE" sz="3200" dirty="0" smtClean="0"/>
              <a:t>are copied into the PUD on initial provisioning of VM or image update</a:t>
            </a:r>
          </a:p>
          <a:p>
            <a:pPr marL="400050" lvl="2" indent="-228600">
              <a:spcBef>
                <a:spcPts val="1600"/>
              </a:spcBef>
              <a:spcAft>
                <a:spcPts val="0"/>
              </a:spcAft>
            </a:pPr>
            <a:r>
              <a:rPr lang="en-IE" sz="2800" i="1" dirty="0">
                <a:solidFill>
                  <a:schemeClr val="accent3"/>
                </a:solidFill>
                <a:latin typeface="+mj-lt"/>
              </a:rPr>
              <a:t>C:\Documents and Settings or C:Users</a:t>
            </a:r>
            <a:r>
              <a:rPr lang="en-IE" sz="2800" dirty="0">
                <a:latin typeface="+mj-lt"/>
              </a:rPr>
              <a:t>\All </a:t>
            </a:r>
            <a:r>
              <a:rPr lang="en-IE" sz="2800" dirty="0" smtClean="0">
                <a:latin typeface="+mj-lt"/>
              </a:rPr>
              <a:t>Users\Citrix\vDisk\LOGS\</a:t>
            </a:r>
            <a:r>
              <a:rPr lang="en-IE" sz="2800" dirty="0" smtClean="0">
                <a:solidFill>
                  <a:schemeClr val="accent1"/>
                </a:solidFill>
                <a:latin typeface="+mj-lt"/>
              </a:rPr>
              <a:t>PvDSvc.log.txt, PvDWMI.log</a:t>
            </a:r>
          </a:p>
          <a:p>
            <a:r>
              <a:rPr lang="en-IE" dirty="0" smtClean="0"/>
              <a:t>These logs are then appended by the PvD service when running in </a:t>
            </a:r>
            <a:r>
              <a:rPr lang="en-IE" b="1" dirty="0" smtClean="0">
                <a:solidFill>
                  <a:schemeClr val="tx1"/>
                </a:solidFill>
              </a:rPr>
              <a:t>*pool vm mode*</a:t>
            </a:r>
          </a:p>
          <a:p>
            <a:pPr lvl="1"/>
            <a:r>
              <a:rPr lang="en-IE" sz="2800" i="1" dirty="0">
                <a:solidFill>
                  <a:schemeClr val="accent3"/>
                </a:solidFill>
              </a:rPr>
              <a:t>P:\Documents and Settings or P:\Users</a:t>
            </a:r>
            <a:r>
              <a:rPr lang="en-IE" sz="2800" dirty="0"/>
              <a:t>\All </a:t>
            </a:r>
            <a:r>
              <a:rPr lang="en-IE" sz="2800" dirty="0" smtClean="0"/>
              <a:t>Users\Citrix\vDisk\LOGS\</a:t>
            </a:r>
            <a:r>
              <a:rPr lang="en-IE" sz="2800" dirty="0" smtClean="0">
                <a:solidFill>
                  <a:schemeClr val="accent1"/>
                </a:solidFill>
              </a:rPr>
              <a:t>PvDSvc.log.txt, PvDWMI.log</a:t>
            </a:r>
            <a:endParaRPr lang="en-IE" sz="2800" dirty="0">
              <a:solidFill>
                <a:schemeClr val="accent1"/>
              </a:solidFill>
            </a:endParaRPr>
          </a:p>
          <a:p>
            <a:pPr lvl="1"/>
            <a:endParaRPr lang="en-IE" dirty="0">
              <a:solidFill>
                <a:schemeClr val="accent1"/>
              </a:solidFill>
            </a:endParaRPr>
          </a:p>
          <a:p>
            <a:pPr lvl="1"/>
            <a:endParaRPr lang="en-IE" b="1" dirty="0" smtClean="0">
              <a:solidFill>
                <a:schemeClr val="tx1"/>
              </a:solidFill>
            </a:endParaRPr>
          </a:p>
          <a:p>
            <a:endParaRPr lang="en-IE" b="1" dirty="0">
              <a:solidFill>
                <a:schemeClr val="tx1"/>
              </a:solidFill>
            </a:endParaRPr>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Managing Multiple logs - How it works…</a:t>
            </a:r>
            <a:endParaRPr lang="en-IE" dirty="0"/>
          </a:p>
        </p:txBody>
      </p:sp>
    </p:spTree>
    <p:extLst>
      <p:ext uri="{BB962C8B-B14F-4D97-AF65-F5344CB8AC3E}">
        <p14:creationId xmlns="" xmlns:p14="http://schemas.microsoft.com/office/powerpoint/2010/main" val="2556435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573927"/>
            <a:ext cx="5374340" cy="4654296"/>
          </a:xfrm>
        </p:spPr>
        <p:txBody>
          <a:bodyPr/>
          <a:lstStyle/>
          <a:p>
            <a:r>
              <a:rPr lang="en-IE" dirty="0" smtClean="0"/>
              <a:t>Installation of drivers</a:t>
            </a:r>
          </a:p>
          <a:p>
            <a:r>
              <a:rPr lang="en-IE" dirty="0" smtClean="0"/>
              <a:t>Temp vhd mounted to v: to facilitate inventory process </a:t>
            </a:r>
          </a:p>
          <a:p>
            <a:r>
              <a:rPr lang="en-IE" dirty="0" smtClean="0"/>
              <a:t>Template vhd created as part of inventory process</a:t>
            </a:r>
          </a:p>
          <a:p>
            <a:r>
              <a:rPr lang="en-IE" dirty="0" smtClean="0"/>
              <a:t>Start Inventory process</a:t>
            </a:r>
          </a:p>
          <a:p>
            <a:r>
              <a:rPr lang="en-IE" dirty="0" smtClean="0"/>
              <a:t>Enable compression on Inventory folder</a:t>
            </a:r>
          </a:p>
          <a:p>
            <a:endParaRPr lang="en-IE" dirty="0" smtClean="0"/>
          </a:p>
          <a:p>
            <a:endParaRPr lang="en-IE" dirty="0" smtClean="0"/>
          </a:p>
          <a:p>
            <a:endParaRPr lang="en-IE" dirty="0" smtClean="0"/>
          </a:p>
          <a:p>
            <a:endParaRPr lang="en-IE" dirty="0" smtClean="0"/>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PvDSvc.log.txt - Walkthrough</a:t>
            </a:r>
            <a:endParaRPr lang="en-IE" dirty="0"/>
          </a:p>
        </p:txBody>
      </p:sp>
      <p:pic>
        <p:nvPicPr>
          <p:cNvPr id="17" name="Picture 1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54180" y="1285196"/>
            <a:ext cx="5593009" cy="3831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54173" y="1285194"/>
            <a:ext cx="5593022" cy="38314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Picture 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254173" y="1285194"/>
            <a:ext cx="5593022" cy="38314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 name="Picture 1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254173" y="1285194"/>
            <a:ext cx="5593022" cy="38314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Picture 1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254953" y="1285728"/>
            <a:ext cx="5591463" cy="3830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01817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5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1573927"/>
            <a:ext cx="5495365" cy="4654296"/>
          </a:xfrm>
        </p:spPr>
        <p:txBody>
          <a:bodyPr/>
          <a:lstStyle/>
          <a:p>
            <a:pPr marL="0" indent="0" eaLnBrk="0" hangingPunct="0">
              <a:lnSpc>
                <a:spcPct val="100000"/>
              </a:lnSpc>
              <a:spcBef>
                <a:spcPct val="30000"/>
              </a:spcBef>
              <a:spcAft>
                <a:spcPct val="0"/>
              </a:spcAft>
              <a:buClrTx/>
              <a:buSzTx/>
              <a:defRPr/>
            </a:pPr>
            <a:r>
              <a:rPr lang="en-IE" dirty="0" smtClean="0"/>
              <a:t>The PvDWMI.log file records information in regards to all calls made to the </a:t>
            </a:r>
            <a:r>
              <a:rPr lang="en-IE" dirty="0" err="1" smtClean="0"/>
              <a:t>PvD</a:t>
            </a:r>
            <a:r>
              <a:rPr lang="en-IE" dirty="0" smtClean="0"/>
              <a:t> WMI provider i.e. </a:t>
            </a:r>
            <a:r>
              <a:rPr lang="en-IE" dirty="0" smtClean="0">
                <a:solidFill>
                  <a:schemeClr val="accent1"/>
                </a:solidFill>
              </a:rPr>
              <a:t>PvDWMI.dll</a:t>
            </a:r>
          </a:p>
          <a:p>
            <a:pPr marL="0" indent="0" eaLnBrk="0" hangingPunct="0">
              <a:lnSpc>
                <a:spcPct val="100000"/>
              </a:lnSpc>
              <a:spcBef>
                <a:spcPct val="30000"/>
              </a:spcBef>
              <a:spcAft>
                <a:spcPct val="0"/>
              </a:spcAft>
              <a:buClrTx/>
              <a:buSzTx/>
              <a:buNone/>
              <a:defRPr/>
            </a:pPr>
            <a:r>
              <a:rPr lang="en-IE" dirty="0" smtClean="0">
                <a:solidFill>
                  <a:schemeClr val="tx1"/>
                </a:solidFill>
              </a:rPr>
              <a:t>Note: WMI provider is used by </a:t>
            </a:r>
            <a:r>
              <a:rPr lang="en-IE" dirty="0" err="1" smtClean="0">
                <a:solidFill>
                  <a:schemeClr val="tx1"/>
                </a:solidFill>
              </a:rPr>
              <a:t>PvD</a:t>
            </a:r>
            <a:r>
              <a:rPr lang="en-IE" dirty="0" smtClean="0">
                <a:solidFill>
                  <a:schemeClr val="tx1"/>
                </a:solidFill>
              </a:rPr>
              <a:t> drivers and indirectly by Desktop Director</a:t>
            </a:r>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2" name="Title 1"/>
          <p:cNvSpPr>
            <a:spLocks noGrp="1"/>
          </p:cNvSpPr>
          <p:nvPr>
            <p:ph type="title"/>
          </p:nvPr>
        </p:nvSpPr>
        <p:spPr/>
        <p:txBody>
          <a:bodyPr/>
          <a:lstStyle/>
          <a:p>
            <a:r>
              <a:rPr lang="en-IE" dirty="0" smtClean="0"/>
              <a:t>PvDWMI.log</a:t>
            </a:r>
            <a:endParaRPr lang="en-IE"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85647" y="1293794"/>
            <a:ext cx="5591952" cy="4019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762608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IE" dirty="0" smtClean="0"/>
              <a:t>Citrix personal vDisk (CtxPvD.exe) supports the automatic collection of all PvD log files using -log switch</a:t>
            </a:r>
          </a:p>
          <a:p>
            <a:pPr lvl="1"/>
            <a:r>
              <a:rPr lang="en-IE" sz="2800" i="1" dirty="0" smtClean="0">
                <a:solidFill>
                  <a:schemeClr val="accent3"/>
                </a:solidFill>
              </a:rPr>
              <a:t>%Programfiles%\Citrix\Personal vDisk\Bin\CtxPvD.exe -Log</a:t>
            </a:r>
          </a:p>
          <a:p>
            <a:pPr lvl="1"/>
            <a:r>
              <a:rPr lang="en-IE" sz="2800" dirty="0" smtClean="0"/>
              <a:t>Created in the %Temp% directory</a:t>
            </a:r>
          </a:p>
          <a:p>
            <a:pPr lvl="1"/>
            <a:r>
              <a:rPr lang="en-IE" sz="2800" dirty="0" smtClean="0"/>
              <a:t>Packaged as </a:t>
            </a:r>
            <a:r>
              <a:rPr lang="en-US" altLang="zh-TW" sz="2800" u="sng" kern="1200" dirty="0" smtClean="0">
                <a:solidFill>
                  <a:schemeClr val="accent1"/>
                </a:solidFill>
              </a:rPr>
              <a:t>PVDLOGS.ZIP</a:t>
            </a:r>
          </a:p>
          <a:p>
            <a:pPr lvl="1"/>
            <a:endParaRPr lang="en-IE" sz="2800" dirty="0" smtClean="0"/>
          </a:p>
          <a:p>
            <a:pPr lvl="1"/>
            <a:endParaRPr lang="en-IE" sz="2800" dirty="0" smtClean="0"/>
          </a:p>
          <a:p>
            <a:pPr lvl="1"/>
            <a:endParaRPr lang="en-IE" sz="2800" dirty="0" smtClean="0"/>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2" name="Title 1"/>
          <p:cNvSpPr>
            <a:spLocks noGrp="1"/>
          </p:cNvSpPr>
          <p:nvPr>
            <p:ph type="title"/>
          </p:nvPr>
        </p:nvSpPr>
        <p:spPr/>
        <p:txBody>
          <a:bodyPr/>
          <a:lstStyle/>
          <a:p>
            <a:r>
              <a:rPr lang="en-IE" dirty="0"/>
              <a:t/>
            </a:r>
            <a:br>
              <a:rPr lang="en-IE" dirty="0"/>
            </a:br>
            <a:r>
              <a:rPr lang="en-IE" dirty="0" smtClean="0">
                <a:solidFill>
                  <a:schemeClr val="accent2"/>
                </a:solidFill>
              </a:rPr>
              <a:t>CtxPvD.exe </a:t>
            </a:r>
            <a:r>
              <a:rPr lang="en-IE" dirty="0">
                <a:solidFill>
                  <a:schemeClr val="accent2"/>
                </a:solidFill>
              </a:rPr>
              <a:t>- Automatic Log </a:t>
            </a:r>
            <a:r>
              <a:rPr lang="en-IE" dirty="0" smtClean="0">
                <a:solidFill>
                  <a:schemeClr val="accent2"/>
                </a:solidFill>
              </a:rPr>
              <a:t>Collection </a:t>
            </a:r>
            <a:endParaRPr lang="en-IE" dirty="0"/>
          </a:p>
        </p:txBody>
      </p:sp>
      <p:pic>
        <p:nvPicPr>
          <p:cNvPr id="1026" name="Picture 2"/>
          <p:cNvPicPr>
            <a:picLocks noChangeAspect="1" noChangeArrowheads="1"/>
          </p:cNvPicPr>
          <p:nvPr/>
        </p:nvPicPr>
        <p:blipFill>
          <a:blip r:embed="rId3" cstate="print"/>
          <a:srcRect/>
          <a:stretch>
            <a:fillRect/>
          </a:stretch>
        </p:blipFill>
        <p:spPr bwMode="auto">
          <a:xfrm>
            <a:off x="6752494" y="3217006"/>
            <a:ext cx="4951828" cy="304956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 xmlns:p14="http://schemas.microsoft.com/office/powerpoint/2010/main" val="7343809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Type </a:t>
            </a:r>
            <a:r>
              <a:rPr lang="en-IE" dirty="0">
                <a:solidFill>
                  <a:schemeClr val="accent1"/>
                </a:solidFill>
              </a:rPr>
              <a:t>SC query </a:t>
            </a:r>
            <a:r>
              <a:rPr lang="en-IE" dirty="0" smtClean="0">
                <a:solidFill>
                  <a:schemeClr val="accent1"/>
                </a:solidFill>
              </a:rPr>
              <a:t>type= driver state= all </a:t>
            </a:r>
            <a:r>
              <a:rPr lang="en-IE" dirty="0" smtClean="0"/>
              <a:t>from command prompt</a:t>
            </a:r>
          </a:p>
          <a:p>
            <a:pPr lvl="1"/>
            <a:endParaRPr lang="en-IE" u="sng"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How to verify the state of all PvD</a:t>
            </a:r>
            <a:r>
              <a:rPr lang="en-IE" dirty="0"/>
              <a:t> </a:t>
            </a:r>
            <a:r>
              <a:rPr lang="en-IE" dirty="0" smtClean="0"/>
              <a:t>drivers?</a:t>
            </a:r>
            <a:endParaRPr lang="en-IE" dirty="0"/>
          </a:p>
        </p:txBody>
      </p:sp>
      <p:pic>
        <p:nvPicPr>
          <p:cNvPr id="8" name="Picture 6" descr="C:\Users\MICHAE~1\AppData\Local\Temp\SNAGHTML2fc056a2.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79738" y="2316538"/>
            <a:ext cx="7714758" cy="4126499"/>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2" descr="C:\Users\MICHAE~1\AppData\Local\Temp\SNAGHTML2fbf328f.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79738" y="2316538"/>
            <a:ext cx="7714758" cy="4126499"/>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4" descr="C:\Users\MICHAE~1\AppData\Local\Temp\SNAGHTML2fc012df.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79738" y="2316538"/>
            <a:ext cx="7714758" cy="41264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524144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a:t>D</a:t>
            </a:r>
            <a:r>
              <a:rPr lang="en-IE" dirty="0" smtClean="0"/>
              <a:t>riverquery can also be used to view detailed information inc. start mode, memory usage &amp; file path </a:t>
            </a:r>
          </a:p>
          <a:p>
            <a:r>
              <a:rPr lang="en-IE" dirty="0" smtClean="0"/>
              <a:t>Use /FO list /v switches for detailed information</a:t>
            </a:r>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Driverquery.exe</a:t>
            </a:r>
            <a:endParaRPr lang="en-IE" dirty="0"/>
          </a:p>
        </p:txBody>
      </p:sp>
      <p:pic>
        <p:nvPicPr>
          <p:cNvPr id="6" name="Picture 6" descr="C:\Users\MICHAE~1\AppData\Local\Temp\SNAGHTML2fd2327f.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20997" y="3260924"/>
            <a:ext cx="7641480" cy="3152401"/>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C:\Users\MICHAE~1\AppData\Local\Temp\SNAGHTMLd34bc7e6.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384300" y="3621283"/>
            <a:ext cx="9420225" cy="21907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91520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573927"/>
            <a:ext cx="4841630" cy="2342753"/>
          </a:xfrm>
        </p:spPr>
        <p:txBody>
          <a:bodyPr/>
          <a:lstStyle/>
          <a:p>
            <a:r>
              <a:rPr lang="en-IE" dirty="0" smtClean="0"/>
              <a:t>Default PvD configuration can be altered by changing a number of values in the registry of the Base VM</a:t>
            </a:r>
          </a:p>
          <a:p>
            <a:pPr marL="0" indent="0">
              <a:buNone/>
            </a:pPr>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Advanced Configuration</a:t>
            </a:r>
            <a:endParaRPr lang="en-IE" dirty="0"/>
          </a:p>
        </p:txBody>
      </p:sp>
      <p:sp>
        <p:nvSpPr>
          <p:cNvPr id="6" name="TextBox 5"/>
          <p:cNvSpPr txBox="1"/>
          <p:nvPr/>
        </p:nvSpPr>
        <p:spPr>
          <a:xfrm>
            <a:off x="394652" y="5547360"/>
            <a:ext cx="11399520" cy="523220"/>
          </a:xfrm>
          <a:prstGeom prst="rect">
            <a:avLst/>
          </a:prstGeom>
          <a:noFill/>
        </p:spPr>
        <p:txBody>
          <a:bodyPr wrap="square" rtlCol="0">
            <a:spAutoFit/>
          </a:bodyPr>
          <a:lstStyle/>
          <a:p>
            <a:pPr algn="ctr"/>
            <a:r>
              <a:rPr lang="en-IE" sz="2800" i="1" dirty="0" smtClean="0">
                <a:solidFill>
                  <a:schemeClr val="accent3"/>
                </a:solidFill>
              </a:rPr>
              <a:t>HKLM\Software\Citrix\personal vDisk\Config</a:t>
            </a:r>
            <a:endParaRPr lang="en-IE" sz="2800" i="1" dirty="0">
              <a:solidFill>
                <a:schemeClr val="accent3"/>
              </a:solidFill>
            </a:endParaRPr>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30054" y="1302338"/>
            <a:ext cx="5590038" cy="38334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2549534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fade">
                                      <p:cBhvr>
                                        <p:cTn id="10" dur="500"/>
                                        <p:tgtEl>
                                          <p:spTgt spid="6146"/>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UserData.vhd (located on the PUD) </a:t>
            </a:r>
            <a:r>
              <a:rPr lang="en-IE" dirty="0"/>
              <a:t>when mounted to v: can </a:t>
            </a:r>
            <a:r>
              <a:rPr lang="en-IE" dirty="0" smtClean="0"/>
              <a:t>be </a:t>
            </a:r>
            <a:r>
              <a:rPr lang="en-IE" dirty="0"/>
              <a:t>browsed through command </a:t>
            </a:r>
            <a:r>
              <a:rPr lang="en-IE" dirty="0" smtClean="0"/>
              <a:t>prompt…</a:t>
            </a:r>
            <a:endParaRPr lang="en-IE" dirty="0"/>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Viewing contents of UserData.vhd (V:Drive)</a:t>
            </a:r>
            <a:endParaRPr lang="en-IE" dirty="0"/>
          </a:p>
        </p:txBody>
      </p:sp>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37985" y="2655277"/>
            <a:ext cx="7309399" cy="3692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25889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No - Legacy RingCube feature disabled by default with v5.6</a:t>
            </a:r>
          </a:p>
          <a:p>
            <a:r>
              <a:rPr lang="en-IE" dirty="0" smtClean="0"/>
              <a:t>Why?</a:t>
            </a:r>
          </a:p>
          <a:p>
            <a:pPr lvl="1"/>
            <a:r>
              <a:rPr lang="en-IE" sz="2800" dirty="0" smtClean="0"/>
              <a:t>Breaks when used in conjunction with PVS</a:t>
            </a:r>
          </a:p>
          <a:p>
            <a:r>
              <a:rPr lang="en-IE" dirty="0" smtClean="0"/>
              <a:t>PvDActivation.log shows feature as disabled</a:t>
            </a:r>
          </a:p>
          <a:p>
            <a:pPr marL="0" indent="0">
              <a:buNone/>
            </a:pPr>
            <a:r>
              <a:rPr lang="en-IE" sz="3600" dirty="0" smtClean="0"/>
              <a:t> </a:t>
            </a:r>
          </a:p>
          <a:p>
            <a:pPr lvl="1"/>
            <a:endParaRPr lang="en-IE" sz="2800" dirty="0" smtClean="0"/>
          </a:p>
          <a:p>
            <a:endParaRPr lang="en-IE" sz="3600" dirty="0"/>
          </a:p>
        </p:txBody>
      </p:sp>
      <p:sp>
        <p:nvSpPr>
          <p:cNvPr id="3" name="Footer Placeholder 2"/>
          <p:cNvSpPr>
            <a:spLocks noGrp="1"/>
          </p:cNvSpPr>
          <p:nvPr>
            <p:ph type="ftr" sz="quarter" idx="3"/>
          </p:nvPr>
        </p:nvSpPr>
        <p:spPr>
          <a:xfrm>
            <a:off x="3661093" y="6325870"/>
            <a:ext cx="3860800" cy="365125"/>
          </a:xfrm>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Support for end-user installed VPN software?</a:t>
            </a:r>
            <a:endParaRPr lang="en-IE" dirty="0"/>
          </a:p>
        </p:txBody>
      </p:sp>
      <p:pic>
        <p:nvPicPr>
          <p:cNvPr id="7175"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16371" y="4136436"/>
            <a:ext cx="9266869" cy="20967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22872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175"/>
                                        </p:tgtEl>
                                        <p:attrNameLst>
                                          <p:attrName>style.visibility</p:attrName>
                                        </p:attrNameLst>
                                      </p:cBhvr>
                                      <p:to>
                                        <p:strVal val="visible"/>
                                      </p:to>
                                    </p:set>
                                    <p:animEffect transition="in" filter="fade">
                                      <p:cBhvr>
                                        <p:cTn id="25"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E" dirty="0" smtClean="0"/>
              <a:t>Review </a:t>
            </a:r>
            <a:r>
              <a:rPr lang="en-IE" dirty="0" smtClean="0">
                <a:solidFill>
                  <a:schemeClr val="accent1"/>
                </a:solidFill>
              </a:rPr>
              <a:t>Snapshot.dat.txt</a:t>
            </a:r>
            <a:r>
              <a:rPr lang="en-IE" dirty="0" smtClean="0"/>
              <a:t> located under</a:t>
            </a:r>
          </a:p>
          <a:p>
            <a:pPr lvl="1"/>
            <a:r>
              <a:rPr lang="en-US" i="1" dirty="0">
                <a:solidFill>
                  <a:schemeClr val="accent3"/>
                </a:solidFill>
              </a:rPr>
              <a:t>C</a:t>
            </a:r>
            <a:r>
              <a:rPr lang="en-US" i="1" dirty="0" smtClean="0">
                <a:solidFill>
                  <a:schemeClr val="accent3"/>
                </a:solidFill>
              </a:rPr>
              <a:t>:/CitrixPvD/Settings/Inventory/DIFF</a:t>
            </a:r>
          </a:p>
          <a:p>
            <a:endParaRPr lang="en-IE" i="1" dirty="0">
              <a:solidFill>
                <a:schemeClr val="accent3"/>
              </a:solidFill>
            </a:endParaRPr>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Troubleshooting Inventory updates</a:t>
            </a:r>
            <a:endParaRPr lang="en-IE" dirty="0"/>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55996" y="2470484"/>
            <a:ext cx="4642446" cy="333675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60148" y="3050504"/>
            <a:ext cx="5853613" cy="270861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672181" y="3050964"/>
            <a:ext cx="4879303" cy="27077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3216154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fade">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050"/>
                                        </p:tgtEl>
                                      </p:cBhvr>
                                    </p:animEffect>
                                    <p:set>
                                      <p:cBhvr>
                                        <p:cTn id="20" dur="1" fill="hold">
                                          <p:stCondLst>
                                            <p:cond delay="499"/>
                                          </p:stCondLst>
                                        </p:cTn>
                                        <p:tgtEl>
                                          <p:spTgt spid="205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fade">
                                      <p:cBhvr>
                                        <p:cTn id="23" dur="500"/>
                                        <p:tgtEl>
                                          <p:spTgt spid="2051"/>
                                        </p:tgtEl>
                                      </p:cBhvr>
                                    </p:animEffect>
                                  </p:childTnLst>
                                </p:cTn>
                              </p:par>
                              <p:par>
                                <p:cTn id="24" presetID="10" presetClass="entr" presetSubtype="0" fill="hold" nodeType="withEffect">
                                  <p:stCondLst>
                                    <p:cond delay="0"/>
                                  </p:stCondLst>
                                  <p:childTnLst>
                                    <p:set>
                                      <p:cBhvr>
                                        <p:cTn id="25" dur="1" fill="hold">
                                          <p:stCondLst>
                                            <p:cond delay="0"/>
                                          </p:stCondLst>
                                        </p:cTn>
                                        <p:tgtEl>
                                          <p:spTgt spid="2052"/>
                                        </p:tgtEl>
                                        <p:attrNameLst>
                                          <p:attrName>style.visibility</p:attrName>
                                        </p:attrNameLst>
                                      </p:cBhvr>
                                      <p:to>
                                        <p:strVal val="visible"/>
                                      </p:to>
                                    </p:set>
                                    <p:animEffect transition="in" filter="fade">
                                      <p:cBhvr>
                                        <p:cTn id="26"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Desktop Director </a:t>
            </a:r>
            <a:r>
              <a:rPr lang="en-US" dirty="0" smtClean="0"/>
              <a:t>v2.1 includes helpdesk-facing PvD </a:t>
            </a:r>
            <a:r>
              <a:rPr lang="en-US" dirty="0"/>
              <a:t>metrics and </a:t>
            </a:r>
            <a:r>
              <a:rPr lang="en-US" dirty="0" smtClean="0"/>
              <a:t>support options</a:t>
            </a:r>
          </a:p>
          <a:p>
            <a:pPr lvl="1"/>
            <a:r>
              <a:rPr lang="en-US" dirty="0"/>
              <a:t>% of application area in use / total size</a:t>
            </a:r>
          </a:p>
          <a:p>
            <a:pPr lvl="1"/>
            <a:r>
              <a:rPr lang="en-US" dirty="0"/>
              <a:t>% of user profile area in use / total size</a:t>
            </a:r>
          </a:p>
          <a:p>
            <a:pPr lvl="1"/>
            <a:r>
              <a:rPr lang="en-US" dirty="0"/>
              <a:t>PVD </a:t>
            </a:r>
            <a:r>
              <a:rPr lang="en-US" dirty="0" smtClean="0"/>
              <a:t>reset</a:t>
            </a:r>
          </a:p>
          <a:p>
            <a:r>
              <a:rPr lang="en-US" dirty="0"/>
              <a:t>PVD reset allows </a:t>
            </a:r>
            <a:r>
              <a:rPr lang="en-US" dirty="0" smtClean="0"/>
              <a:t>helpdesk admins to </a:t>
            </a:r>
            <a:r>
              <a:rPr lang="en-US" dirty="0"/>
              <a:t>reset the application area while leaving the user’s data intact</a:t>
            </a:r>
          </a:p>
          <a:p>
            <a:pPr lvl="1"/>
            <a:r>
              <a:rPr lang="en-US" dirty="0" smtClean="0"/>
              <a:t>revert </a:t>
            </a:r>
            <a:r>
              <a:rPr lang="en-US" dirty="0"/>
              <a:t>to </a:t>
            </a:r>
            <a:r>
              <a:rPr lang="en-US" dirty="0" smtClean="0"/>
              <a:t>“factory </a:t>
            </a:r>
            <a:r>
              <a:rPr lang="en-US" dirty="0"/>
              <a:t>default”</a:t>
            </a:r>
          </a:p>
          <a:p>
            <a:pPr lvl="1"/>
            <a:r>
              <a:rPr lang="en-US" dirty="0"/>
              <a:t>Useful to reset PVDs that become wedged due to users installing broken applications</a:t>
            </a:r>
          </a:p>
          <a:p>
            <a:endParaRPr lang="en-US" dirty="0"/>
          </a:p>
          <a:p>
            <a:pPr lvl="1"/>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Desktop Director - Supporting PvD</a:t>
            </a:r>
            <a:endParaRPr lang="en-IE" dirty="0"/>
          </a:p>
        </p:txBody>
      </p:sp>
      <p:pic>
        <p:nvPicPr>
          <p:cNvPr id="10"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247608" y="1606341"/>
            <a:ext cx="5464549" cy="412658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9215" y="1307431"/>
            <a:ext cx="3914775" cy="4724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 xmlns:a14="http://schemas.microsoft.com/office/drawing/2010/main">
                <a:solidFill>
                  <a:schemeClr val="accent1"/>
                </a:solidFill>
              </a14:hiddenFill>
            </a:ext>
          </a:extLst>
        </p:spPr>
      </p:pic>
      <p:pic>
        <p:nvPicPr>
          <p:cNvPr id="13"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5641" y="2914400"/>
            <a:ext cx="3514307" cy="17057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 xmlns:p14="http://schemas.microsoft.com/office/powerpoint/2010/main" val="3885154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2">
                                            <p:txEl>
                                              <p:pRg st="0" end="0"/>
                                            </p:txEl>
                                          </p:spTgt>
                                        </p:tgtEl>
                                      </p:cBhvr>
                                    </p:animEffect>
                                    <p:set>
                                      <p:cBhvr>
                                        <p:cTn id="38" dur="1" fill="hold">
                                          <p:stCondLst>
                                            <p:cond delay="499"/>
                                          </p:stCondLst>
                                        </p:cTn>
                                        <p:tgtEl>
                                          <p:spTgt spid="2">
                                            <p:txEl>
                                              <p:pRg st="0" end="0"/>
                                            </p:txEl>
                                          </p:spTgt>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2">
                                            <p:txEl>
                                              <p:pRg st="1" end="1"/>
                                            </p:txEl>
                                          </p:spTgt>
                                        </p:tgtEl>
                                      </p:cBhvr>
                                    </p:animEffect>
                                    <p:set>
                                      <p:cBhvr>
                                        <p:cTn id="41" dur="1" fill="hold">
                                          <p:stCondLst>
                                            <p:cond delay="499"/>
                                          </p:stCondLst>
                                        </p:cTn>
                                        <p:tgtEl>
                                          <p:spTgt spid="2">
                                            <p:txEl>
                                              <p:pRg st="1" end="1"/>
                                            </p:txEl>
                                          </p:spTgt>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
                                            <p:txEl>
                                              <p:pRg st="2" end="2"/>
                                            </p:txEl>
                                          </p:spTgt>
                                        </p:tgtEl>
                                      </p:cBhvr>
                                    </p:animEffect>
                                    <p:set>
                                      <p:cBhvr>
                                        <p:cTn id="44" dur="1" fill="hold">
                                          <p:stCondLst>
                                            <p:cond delay="499"/>
                                          </p:stCondLst>
                                        </p:cTn>
                                        <p:tgtEl>
                                          <p:spTgt spid="2">
                                            <p:txEl>
                                              <p:pRg st="2" end="2"/>
                                            </p:txEl>
                                          </p:spTgt>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
                                            <p:txEl>
                                              <p:pRg st="3" end="3"/>
                                            </p:txEl>
                                          </p:spTgt>
                                        </p:tgtEl>
                                      </p:cBhvr>
                                    </p:animEffect>
                                    <p:set>
                                      <p:cBhvr>
                                        <p:cTn id="47" dur="1" fill="hold">
                                          <p:stCondLst>
                                            <p:cond delay="499"/>
                                          </p:stCondLst>
                                        </p:cTn>
                                        <p:tgtEl>
                                          <p:spTgt spid="2">
                                            <p:txEl>
                                              <p:pRg st="3" end="3"/>
                                            </p:txEl>
                                          </p:spTgt>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2">
                                            <p:txEl>
                                              <p:pRg st="4" end="4"/>
                                            </p:txEl>
                                          </p:spTgt>
                                        </p:tgtEl>
                                      </p:cBhvr>
                                    </p:animEffect>
                                    <p:set>
                                      <p:cBhvr>
                                        <p:cTn id="50" dur="1" fill="hold">
                                          <p:stCondLst>
                                            <p:cond delay="499"/>
                                          </p:stCondLst>
                                        </p:cTn>
                                        <p:tgtEl>
                                          <p:spTgt spid="2">
                                            <p:txEl>
                                              <p:pRg st="4" end="4"/>
                                            </p:txEl>
                                          </p:spTgt>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
                                            <p:txEl>
                                              <p:pRg st="5" end="5"/>
                                            </p:txEl>
                                          </p:spTgt>
                                        </p:tgtEl>
                                      </p:cBhvr>
                                    </p:animEffect>
                                    <p:set>
                                      <p:cBhvr>
                                        <p:cTn id="53" dur="1" fill="hold">
                                          <p:stCondLst>
                                            <p:cond delay="499"/>
                                          </p:stCondLst>
                                        </p:cTn>
                                        <p:tgtEl>
                                          <p:spTgt spid="2">
                                            <p:txEl>
                                              <p:pRg st="5" end="5"/>
                                            </p:txEl>
                                          </p:spTgt>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2">
                                            <p:txEl>
                                              <p:pRg st="6" end="6"/>
                                            </p:txEl>
                                          </p:spTgt>
                                        </p:tgtEl>
                                      </p:cBhvr>
                                    </p:animEffect>
                                    <p:set>
                                      <p:cBhvr>
                                        <p:cTn id="56" dur="1" fill="hold">
                                          <p:stCondLst>
                                            <p:cond delay="499"/>
                                          </p:stCondLst>
                                        </p:cTn>
                                        <p:tgtEl>
                                          <p:spTgt spid="2">
                                            <p:txEl>
                                              <p:pRg st="6" end="6"/>
                                            </p:txEl>
                                          </p:spTgt>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par>
                                <p:cTn id="60" presetID="10" presetClass="entr" presetSubtype="0" fill="hold" nodeType="withEffect">
                                  <p:stCondLst>
                                    <p:cond delay="0"/>
                                  </p:stCondLst>
                                  <p:childTnLst>
                                    <p:set>
                                      <p:cBhvr>
                                        <p:cTn id="61" dur="1" fill="hold">
                                          <p:stCondLst>
                                            <p:cond delay="0"/>
                                          </p:stCondLst>
                                        </p:cTn>
                                        <p:tgtEl>
                                          <p:spTgt spid="1029"/>
                                        </p:tgtEl>
                                        <p:attrNameLst>
                                          <p:attrName>style.visibility</p:attrName>
                                        </p:attrNameLst>
                                      </p:cBhvr>
                                      <p:to>
                                        <p:strVal val="visible"/>
                                      </p:to>
                                    </p:set>
                                    <p:animEffect transition="in" filter="fade">
                                      <p:cBhvr>
                                        <p:cTn id="62" dur="500"/>
                                        <p:tgtEl>
                                          <p:spTgt spid="10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573927"/>
            <a:ext cx="7488381" cy="4654296"/>
          </a:xfrm>
        </p:spPr>
        <p:txBody>
          <a:bodyPr/>
          <a:lstStyle/>
          <a:p>
            <a:r>
              <a:rPr lang="en-US" dirty="0" smtClean="0"/>
              <a:t>Look in IVMSupervisor.log …</a:t>
            </a:r>
          </a:p>
          <a:p>
            <a:pPr lvl="1"/>
            <a:r>
              <a:rPr lang="en-US" dirty="0" smtClean="0"/>
              <a:t>*Remember* - this log contains early boot messages and may help isolate the problem</a:t>
            </a:r>
          </a:p>
          <a:p>
            <a:r>
              <a:rPr lang="en-US" dirty="0" smtClean="0"/>
              <a:t>Boot the VM from the hypervisor</a:t>
            </a:r>
            <a:br>
              <a:rPr lang="en-US" dirty="0" smtClean="0"/>
            </a:br>
            <a:r>
              <a:rPr lang="en-US" dirty="0" smtClean="0"/>
              <a:t>console and login</a:t>
            </a:r>
          </a:p>
          <a:p>
            <a:pPr lvl="1"/>
            <a:r>
              <a:rPr lang="en-US" dirty="0" smtClean="0"/>
              <a:t>Is the PvD present?</a:t>
            </a:r>
          </a:p>
          <a:p>
            <a:pPr lvl="1"/>
            <a:r>
              <a:rPr lang="en-US" dirty="0" smtClean="0"/>
              <a:t>Is the PvD formatted?</a:t>
            </a:r>
          </a:p>
          <a:p>
            <a:pPr lvl="1"/>
            <a:r>
              <a:rPr lang="en-US" dirty="0" smtClean="0"/>
              <a:t>Does the PvD have “proper” content </a:t>
            </a:r>
            <a:br>
              <a:rPr lang="en-US" dirty="0" smtClean="0"/>
            </a:br>
            <a:r>
              <a:rPr lang="en-US" dirty="0" smtClean="0"/>
              <a:t>(eg, \users folder and UserData.vhd file)</a:t>
            </a:r>
          </a:p>
          <a:p>
            <a:pPr lvl="1"/>
            <a:r>
              <a:rPr lang="en-US" dirty="0" smtClean="0"/>
              <a:t>Is the PvD full?</a:t>
            </a:r>
          </a:p>
        </p:txBody>
      </p:sp>
      <p:sp>
        <p:nvSpPr>
          <p:cNvPr id="3" name="Title 2"/>
          <p:cNvSpPr>
            <a:spLocks noGrp="1"/>
          </p:cNvSpPr>
          <p:nvPr>
            <p:ph type="title"/>
          </p:nvPr>
        </p:nvSpPr>
        <p:spPr/>
        <p:txBody>
          <a:bodyPr/>
          <a:lstStyle/>
          <a:p>
            <a:r>
              <a:rPr lang="en-US" dirty="0" smtClean="0"/>
              <a:t>Troubleshooting PvDs </a:t>
            </a:r>
            <a:r>
              <a:rPr lang="en-US" dirty="0"/>
              <a:t>t</a:t>
            </a:r>
            <a:r>
              <a:rPr lang="en-US" dirty="0" smtClean="0"/>
              <a:t>hat fail to start</a:t>
            </a:r>
            <a:endParaRPr lang="en-US" dirty="0"/>
          </a:p>
        </p:txBody>
      </p:sp>
      <p:pic>
        <p:nvPicPr>
          <p:cNvPr id="5" name="Picture 4"/>
          <p:cNvPicPr>
            <a:picLocks noChangeAspect="1"/>
          </p:cNvPicPr>
          <p:nvPr/>
        </p:nvPicPr>
        <p:blipFill>
          <a:blip r:embed="rId2" cstate="print"/>
          <a:stretch>
            <a:fillRect/>
          </a:stretch>
        </p:blipFill>
        <p:spPr>
          <a:xfrm>
            <a:off x="7980218" y="1309446"/>
            <a:ext cx="3785612" cy="4919878"/>
          </a:xfrm>
          <a:prstGeom prst="rect">
            <a:avLst/>
          </a:prstGeom>
        </p:spPr>
      </p:pic>
    </p:spTree>
    <p:extLst>
      <p:ext uri="{BB962C8B-B14F-4D97-AF65-F5344CB8AC3E}">
        <p14:creationId xmlns="" xmlns:p14="http://schemas.microsoft.com/office/powerpoint/2010/main" val="4157035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500"/>
                                        <p:tgtEl>
                                          <p:spTgt spid="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500"/>
                                        <p:tgtEl>
                                          <p:spTgt spid="2">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fade">
                                      <p:cBhvr>
                                        <p:cTn id="3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9542" y="1573927"/>
            <a:ext cx="4620490" cy="3870909"/>
          </a:xfrm>
        </p:spPr>
        <p:txBody>
          <a:bodyPr/>
          <a:lstStyle/>
          <a:p>
            <a:r>
              <a:rPr lang="en-IE" dirty="0" smtClean="0"/>
              <a:t>Example: PvD fails to start and reports error that it was unable to find a </a:t>
            </a:r>
            <a:r>
              <a:rPr lang="en-IE" dirty="0"/>
              <a:t>storage disk for personalization settings</a:t>
            </a:r>
            <a:endParaRPr lang="en-IE" dirty="0" smtClean="0"/>
          </a:p>
          <a:p>
            <a:r>
              <a:rPr lang="en-IE" dirty="0" smtClean="0"/>
              <a:t>First Step</a:t>
            </a:r>
          </a:p>
          <a:p>
            <a:pPr lvl="1"/>
            <a:r>
              <a:rPr lang="en-IE" dirty="0" smtClean="0"/>
              <a:t>Review </a:t>
            </a:r>
            <a:r>
              <a:rPr lang="en-IE" kern="1200" dirty="0" smtClean="0">
                <a:solidFill>
                  <a:schemeClr val="accent1"/>
                </a:solidFill>
              </a:rPr>
              <a:t>PvDSvc.log.txt</a:t>
            </a:r>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US" dirty="0"/>
              <a:t>Troubleshooting </a:t>
            </a:r>
            <a:r>
              <a:rPr lang="en-US" dirty="0" smtClean="0"/>
              <a:t>PvDs that fail to start</a:t>
            </a:r>
            <a:endParaRPr lang="en-IE" dirty="0"/>
          </a:p>
        </p:txBody>
      </p:sp>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36553" y="1309971"/>
            <a:ext cx="5969262" cy="3996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34262" y="1310215"/>
            <a:ext cx="6393720" cy="3996075"/>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p:cNvSpPr txBox="1"/>
          <p:nvPr/>
        </p:nvSpPr>
        <p:spPr>
          <a:xfrm>
            <a:off x="374073" y="5680364"/>
            <a:ext cx="11360727" cy="369332"/>
          </a:xfrm>
          <a:prstGeom prst="rect">
            <a:avLst/>
          </a:prstGeom>
          <a:noFill/>
        </p:spPr>
        <p:txBody>
          <a:bodyPr wrap="square" rtlCol="0">
            <a:spAutoFit/>
          </a:bodyPr>
          <a:lstStyle/>
          <a:p>
            <a:endParaRPr lang="en-IE" dirty="0" smtClean="0">
              <a:latin typeface="+mn-lt"/>
            </a:endParaRPr>
          </a:p>
        </p:txBody>
      </p:sp>
      <p:sp>
        <p:nvSpPr>
          <p:cNvPr id="9" name="Content Placeholder 1"/>
          <p:cNvSpPr txBox="1">
            <a:spLocks/>
          </p:cNvSpPr>
          <p:nvPr/>
        </p:nvSpPr>
        <p:spPr>
          <a:xfrm>
            <a:off x="379542" y="5718624"/>
            <a:ext cx="11157368" cy="547907"/>
          </a:xfrm>
          <a:prstGeom prst="rect">
            <a:avLst/>
          </a:prstGeom>
        </p:spPr>
        <p:txBody>
          <a:bodyPr>
            <a:noAutofit/>
          </a:bodyPr>
          <a:lstStyle>
            <a:lvl1pPr marL="228600" indent="-228600" algn="l" rtl="0" eaLnBrk="1" fontAlgn="base" hangingPunct="1">
              <a:lnSpc>
                <a:spcPct val="90000"/>
              </a:lnSpc>
              <a:spcBef>
                <a:spcPts val="1600"/>
              </a:spcBef>
              <a:spcAft>
                <a:spcPts val="0"/>
              </a:spcAft>
              <a:buClr>
                <a:schemeClr val="bg1">
                  <a:lumMod val="50000"/>
                </a:schemeClr>
              </a:buClr>
              <a:buSzPct val="100000"/>
              <a:buFont typeface="Arial" pitchFamily="34" charset="0"/>
              <a:buChar char="•"/>
              <a:defRPr lang="en-US" sz="3200" b="0" baseline="0">
                <a:solidFill>
                  <a:srgbClr val="4D4F53"/>
                </a:solidFill>
                <a:latin typeface="+mj-lt"/>
                <a:ea typeface="+mn-ea"/>
                <a:cs typeface="+mn-cs"/>
              </a:defRPr>
            </a:lvl1pPr>
            <a:lvl2pPr marL="398463" indent="-171450" algn="l" rtl="0" eaLnBrk="1" fontAlgn="base" hangingPunct="1">
              <a:lnSpc>
                <a:spcPct val="90000"/>
              </a:lnSpc>
              <a:spcBef>
                <a:spcPts val="200"/>
              </a:spcBef>
              <a:spcAft>
                <a:spcPct val="15000"/>
              </a:spcAft>
              <a:buClr>
                <a:schemeClr val="bg1">
                  <a:lumMod val="50000"/>
                </a:schemeClr>
              </a:buClr>
              <a:buSzPct val="100000"/>
              <a:buFont typeface="Arial" pitchFamily="34" charset="0"/>
              <a:buChar char="•"/>
              <a:defRPr lang="en-US" sz="2400" b="0" baseline="0">
                <a:solidFill>
                  <a:srgbClr val="4D4F53"/>
                </a:solidFill>
                <a:latin typeface="+mj-lt"/>
              </a:defRPr>
            </a:lvl2pPr>
            <a:lvl3pPr marL="569913" indent="-171450" algn="l" rtl="0" eaLnBrk="1" fontAlgn="base" hangingPunct="1">
              <a:lnSpc>
                <a:spcPct val="90000"/>
              </a:lnSpc>
              <a:spcBef>
                <a:spcPct val="15000"/>
              </a:spcBef>
              <a:spcAft>
                <a:spcPct val="15000"/>
              </a:spcAft>
              <a:buClr>
                <a:schemeClr val="bg1">
                  <a:lumMod val="50000"/>
                </a:schemeClr>
              </a:buClr>
              <a:buSzPct val="115000"/>
              <a:buFont typeface="Arial" pitchFamily="34" charset="0"/>
              <a:buChar char="•"/>
              <a:tabLst>
                <a:tab pos="914400" algn="l"/>
              </a:tabLst>
              <a:defRPr lang="en-US" sz="2000" b="0">
                <a:solidFill>
                  <a:srgbClr val="4D4F53"/>
                </a:solidFill>
                <a:latin typeface="Calibri" pitchFamily="34" charset="0"/>
              </a:defRPr>
            </a:lvl3pPr>
            <a:lvl4pPr marL="742950" indent="-173038"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4pPr>
            <a:lvl5pPr marL="914400" indent="-171450" algn="l" rtl="0" eaLnBrk="1" fontAlgn="base" hangingPunct="1">
              <a:lnSpc>
                <a:spcPct val="85000"/>
              </a:lnSpc>
              <a:spcBef>
                <a:spcPct val="15000"/>
              </a:spcBef>
              <a:spcAft>
                <a:spcPct val="10000"/>
              </a:spcAft>
              <a:buClr>
                <a:schemeClr val="bg1">
                  <a:lumMod val="50000"/>
                </a:schemeClr>
              </a:buClr>
              <a:buSzPct val="115000"/>
              <a:buFont typeface="Arial" pitchFamily="34" charset="0"/>
              <a:buChar char="•"/>
              <a:defRPr sz="1600" b="0">
                <a:solidFill>
                  <a:srgbClr val="4D4F53"/>
                </a:solidFill>
                <a:latin typeface="Calibri" pitchFamily="34" charset="0"/>
              </a:defRPr>
            </a:lvl5pPr>
            <a:lvl6pPr marL="18288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6pPr>
            <a:lvl7pPr marL="22860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7pPr>
            <a:lvl8pPr marL="27432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8pPr>
            <a:lvl9pPr marL="3200400" indent="-171450" algn="l" rtl="0" eaLnBrk="1" fontAlgn="base" hangingPunct="1">
              <a:lnSpc>
                <a:spcPct val="85000"/>
              </a:lnSpc>
              <a:spcBef>
                <a:spcPct val="15000"/>
              </a:spcBef>
              <a:spcAft>
                <a:spcPct val="10000"/>
              </a:spcAft>
              <a:buClr>
                <a:schemeClr val="hlink"/>
              </a:buClr>
              <a:buChar char="•"/>
              <a:defRPr sz="1400">
                <a:solidFill>
                  <a:srgbClr val="000000"/>
                </a:solidFill>
                <a:latin typeface="+mn-lt"/>
              </a:defRPr>
            </a:lvl9pPr>
          </a:lstStyle>
          <a:p>
            <a:pPr marL="0" lvl="1" indent="0" algn="ctr">
              <a:spcBef>
                <a:spcPts val="1600"/>
              </a:spcBef>
              <a:spcAft>
                <a:spcPts val="0"/>
              </a:spcAft>
              <a:buNone/>
            </a:pPr>
            <a:r>
              <a:rPr lang="en-US" dirty="0" smtClean="0"/>
              <a:t>*</a:t>
            </a:r>
            <a:r>
              <a:rPr lang="en-US" dirty="0" smtClean="0">
                <a:solidFill>
                  <a:schemeClr val="accent1"/>
                </a:solidFill>
              </a:rPr>
              <a:t>CtxPvdSvc.exe</a:t>
            </a:r>
            <a:r>
              <a:rPr lang="en-US" dirty="0" smtClean="0"/>
              <a:t> </a:t>
            </a:r>
            <a:r>
              <a:rPr lang="en-US" dirty="0"/>
              <a:t>is </a:t>
            </a:r>
            <a:r>
              <a:rPr lang="en-IE" dirty="0"/>
              <a:t>responsible for formatting the </a:t>
            </a:r>
            <a:r>
              <a:rPr lang="en-IE" dirty="0" smtClean="0"/>
              <a:t>PUD* </a:t>
            </a:r>
            <a:endParaRPr lang="en-IE" dirty="0"/>
          </a:p>
          <a:p>
            <a:pPr marL="0" indent="0">
              <a:buNone/>
            </a:pPr>
            <a:r>
              <a:rPr lang="en-IE" dirty="0" smtClean="0"/>
              <a:t> </a:t>
            </a:r>
            <a:endParaRPr lang="en-IE" kern="1200" dirty="0" smtClean="0">
              <a:solidFill>
                <a:schemeClr val="accent1"/>
              </a:solidFill>
            </a:endParaRPr>
          </a:p>
        </p:txBody>
      </p:sp>
    </p:spTree>
    <p:extLst>
      <p:ext uri="{BB962C8B-B14F-4D97-AF65-F5344CB8AC3E}">
        <p14:creationId xmlns="" xmlns:p14="http://schemas.microsoft.com/office/powerpoint/2010/main" val="2805186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When reporting </a:t>
            </a:r>
            <a:r>
              <a:rPr lang="en-US" dirty="0" smtClean="0"/>
              <a:t>PvD </a:t>
            </a:r>
            <a:r>
              <a:rPr lang="en-US" dirty="0"/>
              <a:t>issues (</a:t>
            </a:r>
            <a:r>
              <a:rPr lang="en-US" dirty="0" smtClean="0"/>
              <a:t>PvD </a:t>
            </a:r>
            <a:r>
              <a:rPr lang="en-US" dirty="0"/>
              <a:t>won’t boot, app doesn’t work, etc), collect</a:t>
            </a:r>
          </a:p>
          <a:p>
            <a:pPr lvl="1"/>
            <a:r>
              <a:rPr lang="en-US" dirty="0"/>
              <a:t>… the PVD logs from the root of the PVD </a:t>
            </a:r>
            <a:r>
              <a:rPr lang="en-US" dirty="0" smtClean="0"/>
              <a:t>disk (</a:t>
            </a:r>
            <a:r>
              <a:rPr lang="en-US" u="sng" dirty="0" smtClean="0">
                <a:solidFill>
                  <a:schemeClr val="accent1"/>
                </a:solidFill>
              </a:rPr>
              <a:t>CtxPvD.exe -log</a:t>
            </a:r>
            <a:r>
              <a:rPr lang="en-US" dirty="0" smtClean="0"/>
              <a:t>)</a:t>
            </a:r>
            <a:endParaRPr lang="en-US" dirty="0"/>
          </a:p>
          <a:p>
            <a:pPr lvl="1"/>
            <a:r>
              <a:rPr lang="en-US" dirty="0"/>
              <a:t>… OS version and type, </a:t>
            </a:r>
            <a:r>
              <a:rPr lang="en-US" dirty="0" smtClean="0"/>
              <a:t>bitness</a:t>
            </a:r>
            <a:endParaRPr lang="en-US" dirty="0"/>
          </a:p>
          <a:p>
            <a:pPr lvl="1"/>
            <a:r>
              <a:rPr lang="en-US" dirty="0"/>
              <a:t>… list of applications installed in the base image (appwiz.cpl)</a:t>
            </a:r>
          </a:p>
          <a:p>
            <a:pPr lvl="1"/>
            <a:r>
              <a:rPr lang="en-US" dirty="0"/>
              <a:t>… list of applications installed in the PVD, if applicable</a:t>
            </a:r>
          </a:p>
          <a:p>
            <a:pPr lvl="1"/>
            <a:r>
              <a:rPr lang="en-US" dirty="0"/>
              <a:t>… which hypervisor, version (XenServer, Hyper-V, etc)</a:t>
            </a:r>
          </a:p>
          <a:p>
            <a:pPr lvl="1"/>
            <a:r>
              <a:rPr lang="en-US" dirty="0"/>
              <a:t>… provisioning technology (MCS, PVS) and version</a:t>
            </a:r>
          </a:p>
          <a:p>
            <a:r>
              <a:rPr lang="en-US" dirty="0" smtClean="0"/>
              <a:t>PVD </a:t>
            </a:r>
            <a:r>
              <a:rPr lang="en-US" dirty="0"/>
              <a:t>Support/Engineering will need this information </a:t>
            </a:r>
            <a:r>
              <a:rPr lang="en-US" dirty="0" smtClean="0"/>
              <a:t>to begin troubleshooting</a:t>
            </a:r>
            <a:endParaRPr lang="en-US" dirty="0"/>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IE" dirty="0" smtClean="0"/>
              <a:t>Logging Calls - What to collect?</a:t>
            </a:r>
            <a:endParaRPr lang="en-IE" dirty="0"/>
          </a:p>
        </p:txBody>
      </p:sp>
    </p:spTree>
    <p:extLst>
      <p:ext uri="{BB962C8B-B14F-4D97-AF65-F5344CB8AC3E}">
        <p14:creationId xmlns="" xmlns:p14="http://schemas.microsoft.com/office/powerpoint/2010/main" val="3298350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PvDs can, in theory, be moved between VMs</a:t>
            </a:r>
          </a:p>
          <a:p>
            <a:pPr lvl="1"/>
            <a:r>
              <a:rPr lang="en-US" dirty="0" smtClean="0"/>
              <a:t>Requires administrator to use the hypervisor console and physically move the PvD volume</a:t>
            </a:r>
          </a:p>
          <a:p>
            <a:pPr lvl="1"/>
            <a:r>
              <a:rPr lang="en-US" dirty="0" smtClean="0"/>
              <a:t>Useful in cases where the user’s VM is entirely lost but In general, this is not recommended</a:t>
            </a:r>
          </a:p>
          <a:p>
            <a:pPr lvl="1"/>
            <a:r>
              <a:rPr lang="en-US" dirty="0" smtClean="0"/>
              <a:t>If absolutely required, ensure the VM image is the same or substantially similar, and try to keep the same hostname</a:t>
            </a:r>
          </a:p>
          <a:p>
            <a:r>
              <a:rPr lang="en-US" dirty="0" smtClean="0"/>
              <a:t>Since PvDs are essentially just volumes in a storage tier, they can be backed up and restored like any other storage volume</a:t>
            </a:r>
          </a:p>
          <a:p>
            <a:pPr lvl="1"/>
            <a:r>
              <a:rPr lang="en-US" dirty="0" smtClean="0"/>
              <a:t>Customers should be doing this already!</a:t>
            </a:r>
            <a:endParaRPr lang="en-US"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5" name="Title 4"/>
          <p:cNvSpPr>
            <a:spLocks noGrp="1"/>
          </p:cNvSpPr>
          <p:nvPr>
            <p:ph type="title"/>
          </p:nvPr>
        </p:nvSpPr>
        <p:spPr/>
        <p:txBody>
          <a:bodyPr/>
          <a:lstStyle/>
          <a:p>
            <a:r>
              <a:rPr lang="en-US" dirty="0" smtClean="0"/>
              <a:t>Troubleshooting and Support - Considerations</a:t>
            </a:r>
            <a:endParaRPr lang="en-US" dirty="0"/>
          </a:p>
        </p:txBody>
      </p:sp>
    </p:spTree>
    <p:extLst>
      <p:ext uri="{BB962C8B-B14F-4D97-AF65-F5344CB8AC3E}">
        <p14:creationId xmlns="" xmlns:p14="http://schemas.microsoft.com/office/powerpoint/2010/main" val="35977489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PVD KMDs load during Windows boot “Phase 1” (very early stage of OS boot)</a:t>
            </a:r>
          </a:p>
          <a:p>
            <a:pPr lvl="1"/>
            <a:r>
              <a:rPr lang="en-US" sz="2800" dirty="0" smtClean="0"/>
              <a:t>This means applications that load drivers during phase 0 (very very early boot) won’t work</a:t>
            </a:r>
          </a:p>
          <a:p>
            <a:r>
              <a:rPr lang="en-US" dirty="0" smtClean="0"/>
              <a:t>Affected apps include certain AVs, hardware drivers, etc</a:t>
            </a:r>
            <a:r>
              <a:rPr lang="en-US" dirty="0"/>
              <a:t> </a:t>
            </a:r>
            <a:r>
              <a:rPr lang="en-US" dirty="0" smtClean="0"/>
              <a:t>- but these probably shouldn’t be installed in PVD anyway</a:t>
            </a:r>
          </a:p>
          <a:p>
            <a:r>
              <a:rPr lang="en-US" dirty="0" smtClean="0"/>
              <a:t>Note: These applications will work fine if installed into the base VM!</a:t>
            </a:r>
          </a:p>
          <a:p>
            <a:pPr marL="0" indent="0" eaLnBrk="0" hangingPunct="0">
              <a:lnSpc>
                <a:spcPct val="100000"/>
              </a:lnSpc>
              <a:spcBef>
                <a:spcPct val="30000"/>
              </a:spcBef>
              <a:spcAft>
                <a:spcPct val="0"/>
              </a:spcAft>
              <a:buClrTx/>
              <a:buSzTx/>
              <a:buNone/>
              <a:defRPr/>
            </a:pPr>
            <a:endParaRPr lang="en-US" dirty="0" smtClean="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5" name="Title 4"/>
          <p:cNvSpPr>
            <a:spLocks noGrp="1"/>
          </p:cNvSpPr>
          <p:nvPr>
            <p:ph type="title"/>
          </p:nvPr>
        </p:nvSpPr>
        <p:spPr/>
        <p:txBody>
          <a:bodyPr/>
          <a:lstStyle/>
          <a:p>
            <a:r>
              <a:rPr lang="en-US" dirty="0" smtClean="0"/>
              <a:t>Application Support/Best Practices</a:t>
            </a:r>
            <a:endParaRPr lang="en-US" dirty="0"/>
          </a:p>
        </p:txBody>
      </p:sp>
      <p:sp>
        <p:nvSpPr>
          <p:cNvPr id="2" name="Slide Number Placeholder 1"/>
          <p:cNvSpPr>
            <a:spLocks noGrp="1"/>
          </p:cNvSpPr>
          <p:nvPr>
            <p:ph type="sldNum" sz="quarter" idx="4294967295"/>
          </p:nvPr>
        </p:nvSpPr>
        <p:spPr>
          <a:xfrm>
            <a:off x="11731625" y="6400800"/>
            <a:ext cx="457200" cy="153988"/>
          </a:xfrm>
          <a:prstGeom prst="rect">
            <a:avLst/>
          </a:prstGeom>
        </p:spPr>
        <p:txBody>
          <a:bodyPr/>
          <a:lstStyle/>
          <a:p>
            <a:fld id="{41902414-9A14-4BC8-82FA-CDF2614AD54C}" type="slidenum">
              <a:rPr lang="en-US" smtClean="0"/>
              <a:pPr/>
              <a:t>25</a:t>
            </a:fld>
            <a:endParaRPr lang="en-US" dirty="0"/>
          </a:p>
        </p:txBody>
      </p:sp>
    </p:spTree>
    <p:extLst>
      <p:ext uri="{BB962C8B-B14F-4D97-AF65-F5344CB8AC3E}">
        <p14:creationId xmlns="" xmlns:p14="http://schemas.microsoft.com/office/powerpoint/2010/main" val="2393449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Platform software should be installed in the base VM as a best practice</a:t>
            </a:r>
          </a:p>
          <a:p>
            <a:pPr lvl="1"/>
            <a:r>
              <a:rPr lang="en-US" dirty="0"/>
              <a:t>Windows service packs and updates, etc …</a:t>
            </a:r>
          </a:p>
          <a:p>
            <a:r>
              <a:rPr lang="en-US" dirty="0"/>
              <a:t>Applications common to many users should be installed in the base VM</a:t>
            </a:r>
          </a:p>
          <a:p>
            <a:pPr lvl="1"/>
            <a:r>
              <a:rPr lang="en-US" dirty="0"/>
              <a:t>Office, browsers, Adobe Reader/Flash, etc …</a:t>
            </a:r>
          </a:p>
          <a:p>
            <a:endParaRPr lang="en-IE" dirty="0"/>
          </a:p>
        </p:txBody>
      </p:sp>
      <p:sp>
        <p:nvSpPr>
          <p:cNvPr id="3" name="Footer Placeholder 2"/>
          <p:cNvSpPr>
            <a:spLocks noGrp="1"/>
          </p:cNvSpPr>
          <p:nvPr>
            <p:ph type="ftr" sz="quarter" idx="3"/>
          </p:nvPr>
        </p:nvSpPr>
        <p:spPr/>
        <p:txBody>
          <a:bodyPr/>
          <a:lstStyle/>
          <a:p>
            <a:r>
              <a:rPr lang="en-US" dirty="0" smtClean="0"/>
              <a:t>Citrix Confidential - Do Not Distribute</a:t>
            </a:r>
            <a:endParaRPr lang="en-US" dirty="0"/>
          </a:p>
        </p:txBody>
      </p:sp>
      <p:sp>
        <p:nvSpPr>
          <p:cNvPr id="4" name="Title 3"/>
          <p:cNvSpPr>
            <a:spLocks noGrp="1"/>
          </p:cNvSpPr>
          <p:nvPr>
            <p:ph type="title"/>
          </p:nvPr>
        </p:nvSpPr>
        <p:spPr/>
        <p:txBody>
          <a:bodyPr/>
          <a:lstStyle/>
          <a:p>
            <a:r>
              <a:rPr lang="en-US" dirty="0"/>
              <a:t>Application Support/Best </a:t>
            </a:r>
            <a:r>
              <a:rPr lang="en-US" dirty="0" smtClean="0"/>
              <a:t>Practices (cont’d)</a:t>
            </a:r>
            <a:endParaRPr lang="en-IE" dirty="0"/>
          </a:p>
        </p:txBody>
      </p:sp>
    </p:spTree>
    <p:extLst>
      <p:ext uri="{BB962C8B-B14F-4D97-AF65-F5344CB8AC3E}">
        <p14:creationId xmlns="" xmlns:p14="http://schemas.microsoft.com/office/powerpoint/2010/main" val="3190734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Keynote &amp;#x0D;&amp;#x0A;Presentation Template&amp;quot;&quot;/&gt;&lt;property id=&quot;20307&quot; value=&quot;262&quot;/&gt;&lt;/object&gt;&lt;object type=&quot;3&quot; unique_id=&quot;10005&quot;&gt;&lt;property id=&quot;20148&quot; value=&quot;5&quot;/&gt;&lt;property id=&quot;20300&quot; value=&quot;Slide 2 - &amp;quot;Which Template Do I Use?&amp;quot;&quot;/&gt;&lt;property id=&quot;20307&quot; value=&quot;435&quot;/&gt;&lt;/object&gt;&lt;object type=&quot;3&quot; unique_id=&quot;10006&quot;&gt;&lt;property id=&quot;20148&quot; value=&quot;5&quot;/&gt;&lt;property id=&quot;20300&quot; value=&quot;Slide 3 - &amp;quot;Title Slide&amp;quot;&quot;/&gt;&lt;property id=&quot;20307&quot; value=&quot;423&quot;/&gt;&lt;/object&gt;&lt;object type=&quot;3&quot; unique_id=&quot;10007&quot;&gt;&lt;property id=&quot;20148&quot; value=&quot;5&quot;/&gt;&lt;property id=&quot;20300&quot; value=&quot;Slide 4&quot;/&gt;&lt;property id=&quot;20307&quot; value=&quot;296&quot;/&gt;&lt;/object&gt;&lt;object type=&quot;3&quot; unique_id=&quot;10008&quot;&gt;&lt;property id=&quot;20148&quot; value=&quot;5&quot;/&gt;&lt;property id=&quot;20300&quot; value=&quot;Slide 5 - &amp;quot;Presentation Guidelines&amp;quot;&quot;/&gt;&lt;property id=&quot;20307&quot; value=&quot;266&quot;/&gt;&lt;/object&gt;&lt;object type=&quot;3&quot; unique_id=&quot;10009&quot;&gt;&lt;property id=&quot;20148&quot; value=&quot;5&quot;/&gt;&lt;property id=&quot;20300&quot; value=&quot;Slide 6 - &amp;quot;Bullet Guidelines&amp;quot;&quot;/&gt;&lt;property id=&quot;20307&quot; value=&quot;317&quot;/&gt;&lt;/object&gt;&lt;object type=&quot;3&quot; unique_id=&quot;10010&quot;&gt;&lt;property id=&quot;20148&quot; value=&quot;5&quot;/&gt;&lt;property id=&quot;20300&quot; value=&quot;Slide 7 - &amp;quot;Slide Transition Guidelines&amp;quot;&quot;/&gt;&lt;property id=&quot;20307&quot; value=&quot;271&quot;/&gt;&lt;/object&gt;&lt;object type=&quot;3&quot; unique_id=&quot;10011&quot;&gt;&lt;property id=&quot;20148&quot; value=&quot;5&quot;/&gt;&lt;property id=&quot;20300&quot; value=&quot;Slide 8&quot;/&gt;&lt;property id=&quot;20307&quot; value=&quot;426&quot;/&gt;&lt;/object&gt;&lt;object type=&quot;3&quot; unique_id=&quot;10012&quot;&gt;&lt;property id=&quot;20148&quot; value=&quot;5&quot;/&gt;&lt;property id=&quot;20300&quot; value=&quot;Slide 9 - &amp;quot;Migrating Existing File to New Template&amp;quot;&quot;/&gt;&lt;property id=&quot;20307&quot; value=&quot;392&quot;/&gt;&lt;/object&gt;&lt;object type=&quot;3&quot; unique_id=&quot;10013&quot;&gt;&lt;property id=&quot;20148&quot; value=&quot;5&quot;/&gt;&lt;property id=&quot;20300&quot; value=&quot;Slide 10 - &amp;quot;Updating a Single Slide to New Layout&amp;quot;&quot;/&gt;&lt;property id=&quot;20307&quot; value=&quot;393&quot;/&gt;&lt;/object&gt;&lt;object type=&quot;3&quot; unique_id=&quot;10014&quot;&gt;&lt;property id=&quot;20148&quot; value=&quot;5&quot;/&gt;&lt;property id=&quot;20300&quot; value=&quot;Slide 11 - &amp;quot;Additional Tips to Apply New Template&amp;quot;&quot;/&gt;&lt;property id=&quot;20307&quot; value=&quot;394&quot;/&gt;&lt;/object&gt;&lt;object type=&quot;3&quot; unique_id=&quot;10015&quot;&gt;&lt;property id=&quot;20148&quot; value=&quot;5&quot;/&gt;&lt;property id=&quot;20300&quot; value=&quot;Slide 12 - &amp;quot;Additional Tips to Apply New Template&amp;quot;&quot;/&gt;&lt;property id=&quot;20307&quot; value=&quot;397&quot;/&gt;&lt;/object&gt;&lt;object type=&quot;3&quot; unique_id=&quot;10016&quot;&gt;&lt;property id=&quot;20148&quot; value=&quot;5&quot;/&gt;&lt;property id=&quot;20300&quot; value=&quot;Slide 13&quot;/&gt;&lt;property id=&quot;20307&quot; value=&quot;405&quot;/&gt;&lt;/object&gt;&lt;object type=&quot;3&quot; unique_id=&quot;10017&quot;&gt;&lt;property id=&quot;20148&quot; value=&quot;5&quot;/&gt;&lt;property id=&quot;20300&quot; value=&quot;Slide 14&quot;/&gt;&lt;property id=&quot;20307&quot; value=&quot;432&quot;/&gt;&lt;/object&gt;&lt;object type=&quot;3&quot; unique_id=&quot;10018&quot;&gt;&lt;property id=&quot;20148&quot; value=&quot;5&quot;/&gt;&lt;property id=&quot;20300&quot; value=&quot;Slide 15&quot;/&gt;&lt;property id=&quot;20307&quot; value=&quot;433&quot;/&gt;&lt;/object&gt;&lt;object type=&quot;3&quot; unique_id=&quot;10019&quot;&gt;&lt;property id=&quot;20148&quot; value=&quot;5&quot;/&gt;&lt;property id=&quot;20300&quot; value=&quot;Slide 16&quot;/&gt;&lt;property id=&quot;20307&quot; value=&quot;434&quot;/&gt;&lt;/object&gt;&lt;object type=&quot;3&quot; unique_id=&quot;10020&quot;&gt;&lt;property id=&quot;20148&quot; value=&quot;5&quot;/&gt;&lt;property id=&quot;20300&quot; value=&quot;Slide 17&quot;/&gt;&lt;property id=&quot;20307&quot; value=&quot;431&quot;/&gt;&lt;/object&gt;&lt;object type=&quot;3&quot; unique_id=&quot;10021&quot;&gt;&lt;property id=&quot;20148&quot; value=&quot;5&quot;/&gt;&lt;property id=&quot;20300&quot; value=&quot;Slide 18 - &amp;quot;Box Styles&amp;quot;&quot;/&gt;&lt;property id=&quot;20307&quot; value=&quot;279&quot;/&gt;&lt;/object&gt;&lt;object type=&quot;3&quot; unique_id=&quot;10022&quot;&gt;&lt;property id=&quot;20148&quot; value=&quot;5&quot;/&gt;&lt;property id=&quot;20300&quot; value=&quot;Slide 19 - &amp;quot;Arrow and Line Styles&amp;quot;&quot;/&gt;&lt;property id=&quot;20307&quot; value=&quot;378&quot;/&gt;&lt;/object&gt;&lt;object type=&quot;3&quot; unique_id=&quot;10023&quot;&gt;&lt;property id=&quot;20148&quot; value=&quot;5&quot;/&gt;&lt;property id=&quot;20300&quot; value=&quot;Slide 20&quot;/&gt;&lt;property id=&quot;20307&quot; value=&quot;436&quot;/&gt;&lt;/object&gt;&lt;object type=&quot;3&quot; unique_id=&quot;10024&quot;&gt;&lt;property id=&quot;20148&quot; value=&quot;5&quot;/&gt;&lt;property id=&quot;20300&quot; value=&quot;Slide 21&quot;/&gt;&lt;property id=&quot;20307&quot; value=&quot;437&quot;/&gt;&lt;/object&gt;&lt;object type=&quot;3&quot; unique_id=&quot;10025&quot;&gt;&lt;property id=&quot;20148&quot; value=&quot;5&quot;/&gt;&lt;property id=&quot;20300&quot; value=&quot;Slide 22 - &amp;quot;Slides with Two Columns&amp;quot;&quot;/&gt;&lt;property id=&quot;20307&quot; value=&quot;404&quot;/&gt;&lt;/object&gt;&lt;object type=&quot;3&quot; unique_id=&quot;10026&quot;&gt;&lt;property id=&quot;20148&quot; value=&quot;5&quot;/&gt;&lt;property id=&quot;20300&quot; value=&quot;Slide 23 - &amp;quot;Slides with Tables&amp;quot;&quot;/&gt;&lt;property id=&quot;20307&quot; value=&quot;414&quot;/&gt;&lt;/object&gt;&lt;object type=&quot;3&quot; unique_id=&quot;10027&quot;&gt;&lt;property id=&quot;20148&quot; value=&quot;5&quot;/&gt;&lt;property id=&quot;20300&quot; value=&quot;Slide 24 - &amp;quot;Chart Color Palette&amp;quot;&quot;/&gt;&lt;property id=&quot;20307&quot; value=&quot;358&quot;/&gt;&lt;/object&gt;&lt;object type=&quot;3&quot; unique_id=&quot;10028&quot;&gt;&lt;property id=&quot;20148&quot; value=&quot;5&quot;/&gt;&lt;property id=&quot;20300&quot; value=&quot;Slide 25 - &amp;quot;Bar Chart Style &amp;quot;&quot;/&gt;&lt;property id=&quot;20307&quot; value=&quot;438&quot;/&gt;&lt;/object&gt;&lt;object type=&quot;3&quot; unique_id=&quot;10029&quot;&gt;&lt;property id=&quot;20148&quot; value=&quot;5&quot;/&gt;&lt;property id=&quot;20300&quot; value=&quot;Slide 26 - &amp;quot;Pie Chart Style &amp;quot;&quot;/&gt;&lt;property id=&quot;20307&quot; value=&quot;439&quot;/&gt;&lt;/object&gt;&lt;object type=&quot;3&quot; unique_id=&quot;10030&quot;&gt;&lt;property id=&quot;20148&quot; value=&quot;5&quot;/&gt;&lt;property id=&quot;20300&quot; value=&quot;Slide 27&quot;/&gt;&lt;property id=&quot;20307&quot; value=&quot;440&quot;/&gt;&lt;/object&gt;&lt;object type=&quot;3&quot; unique_id=&quot;10031&quot;&gt;&lt;property id=&quot;20148&quot; value=&quot;5&quot;/&gt;&lt;property id=&quot;20300&quot; value=&quot;Slide 28&quot;/&gt;&lt;property id=&quot;20307&quot; value=&quot;441&quot;/&gt;&lt;/object&gt;&lt;object type=&quot;3&quot; unique_id=&quot;10032&quot;&gt;&lt;property id=&quot;20148&quot; value=&quot;5&quot;/&gt;&lt;property id=&quot;20300&quot; value=&quot;Slide 29&quot;/&gt;&lt;property id=&quot;20307&quot; value=&quot;442&quot;/&gt;&lt;/object&gt;&lt;object type=&quot;3&quot; unique_id=&quot;10033&quot;&gt;&lt;property id=&quot;20148&quot; value=&quot;5&quot;/&gt;&lt;property id=&quot;20300&quot; value=&quot;Slide 30&quot;/&gt;&lt;property id=&quot;20307&quot; value=&quot;443&quot;/&gt;&lt;/object&gt;&lt;object type=&quot;3&quot; unique_id=&quot;10034&quot;&gt;&lt;property id=&quot;20148&quot; value=&quot;5&quot;/&gt;&lt;property id=&quot;20300&quot; value=&quot;Slide 31&quot;/&gt;&lt;property id=&quot;20307&quot; value=&quot;444&quot;/&gt;&lt;/object&gt;&lt;object type=&quot;3&quot; unique_id=&quot;10563&quot;&gt;&lt;property id=&quot;20148&quot; value=&quot;5&quot;/&gt;&lt;property id=&quot;20300&quot; value=&quot;Slide 32&quot;/&gt;&lt;property id=&quot;20307&quot; value=&quot;445&quot;/&gt;&lt;/object&gt;&lt;/object&gt;&lt;/object&gt;&lt;/database&gt;"/>
  <p:tag name="SECTOMILLISECCONVERTED" val="1"/>
</p:tagLst>
</file>

<file path=ppt/theme/theme1.xml><?xml version="1.0" encoding="utf-8"?>
<a:theme xmlns:a="http://schemas.openxmlformats.org/drawingml/2006/main" name="Citrix_Corporate_Template">
  <a:themeElements>
    <a:clrScheme name="Citrix Keynote Colors">
      <a:dk1>
        <a:srgbClr val="3E4554"/>
      </a:dk1>
      <a:lt1>
        <a:srgbClr val="FFFFFF"/>
      </a:lt1>
      <a:dk2>
        <a:srgbClr val="0040A8"/>
      </a:dk2>
      <a:lt2>
        <a:srgbClr val="478DFF"/>
      </a:lt2>
      <a:accent1>
        <a:srgbClr val="0175B0"/>
      </a:accent1>
      <a:accent2>
        <a:srgbClr val="772432"/>
      </a:accent2>
      <a:accent3>
        <a:srgbClr val="CE8E00"/>
      </a:accent3>
      <a:accent4>
        <a:srgbClr val="007934"/>
      </a:accent4>
      <a:accent5>
        <a:srgbClr val="008B95"/>
      </a:accent5>
      <a:accent6>
        <a:srgbClr val="E7A300"/>
      </a:accent6>
      <a:hlink>
        <a:srgbClr val="FFB001"/>
      </a:hlink>
      <a:folHlink>
        <a:srgbClr val="616C85"/>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8B9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5400" algn="ctr">
          <a:solidFill>
            <a:srgbClr val="008B95"/>
          </a:solidFill>
          <a:round/>
          <a:headEnd/>
          <a:tailEnd type="triangle" w="lg" len="lg"/>
        </a:ln>
      </a:spPr>
      <a:bodyPr/>
      <a:lstStyle/>
    </a:lnDef>
    <a:txDef>
      <a:spPr>
        <a:noFill/>
      </a:spPr>
      <a:bodyPr wrap="square" rtlCol="0">
        <a:spAutoFit/>
      </a:bodyPr>
      <a:lstStyle>
        <a:defPPr>
          <a:defRPr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CC0000"/>
        </a:accent1>
        <a:accent2>
          <a:srgbClr val="003399"/>
        </a:accent2>
        <a:accent3>
          <a:srgbClr val="FFFFFF"/>
        </a:accent3>
        <a:accent4>
          <a:srgbClr val="000000"/>
        </a:accent4>
        <a:accent5>
          <a:srgbClr val="E2AAAA"/>
        </a:accent5>
        <a:accent6>
          <a:srgbClr val="002D8A"/>
        </a:accent6>
        <a:hlink>
          <a:srgbClr val="FFB400"/>
        </a:hlink>
        <a:folHlink>
          <a:srgbClr val="99CC00"/>
        </a:folHlink>
      </a:clrScheme>
      <a:clrMap bg1="lt1" tx1="dk1" bg2="lt2" tx2="dk2" accent1="accent1" accent2="accent2" accent3="accent3" accent4="accent4" accent5="accent5" accent6="accent6" hlink="hlink" folHlink="folHlink"/>
    </a:extraClrScheme>
    <a:extraClrScheme>
      <a:clrScheme name="Citrix Main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itrix Main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itrix Main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itrix Main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itrix Main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itrix Main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itrix Main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itrix Main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itrix Main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itrix Main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itrix Main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itrix Main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itrix Main Design 13">
        <a:dk1>
          <a:srgbClr val="000000"/>
        </a:dk1>
        <a:lt1>
          <a:srgbClr val="FFFFFF"/>
        </a:lt1>
        <a:dk2>
          <a:srgbClr val="000000"/>
        </a:dk2>
        <a:lt2>
          <a:srgbClr val="808080"/>
        </a:lt2>
        <a:accent1>
          <a:srgbClr val="CC0000"/>
        </a:accent1>
        <a:accent2>
          <a:srgbClr val="003399"/>
        </a:accent2>
        <a:accent3>
          <a:srgbClr val="FFFFFF"/>
        </a:accent3>
        <a:accent4>
          <a:srgbClr val="000000"/>
        </a:accent4>
        <a:accent5>
          <a:srgbClr val="E2AAAA"/>
        </a:accent5>
        <a:accent6>
          <a:srgbClr val="002D8A"/>
        </a:accent6>
        <a:hlink>
          <a:srgbClr val="FFB400"/>
        </a:hlink>
        <a:folHlink>
          <a:srgbClr val="99CC00"/>
        </a:folHlink>
      </a:clrScheme>
      <a:clrMap bg1="lt1" tx1="dk1" bg2="lt2" tx2="dk2" accent1="accent1" accent2="accent2" accent3="accent3" accent4="accent4" accent5="accent5" accent6="accent6" hlink="hlink" folHlink="folHlink"/>
    </a:extraClrScheme>
    <a:extraClrScheme>
      <a:clrScheme name="Citrix Main Design 14">
        <a:dk1>
          <a:srgbClr val="000000"/>
        </a:dk1>
        <a:lt1>
          <a:srgbClr val="FFFFFF"/>
        </a:lt1>
        <a:dk2>
          <a:srgbClr val="000000"/>
        </a:dk2>
        <a:lt2>
          <a:srgbClr val="808080"/>
        </a:lt2>
        <a:accent1>
          <a:srgbClr val="0046AD"/>
        </a:accent1>
        <a:accent2>
          <a:srgbClr val="0098DB"/>
        </a:accent2>
        <a:accent3>
          <a:srgbClr val="FFFFFF"/>
        </a:accent3>
        <a:accent4>
          <a:srgbClr val="000000"/>
        </a:accent4>
        <a:accent5>
          <a:srgbClr val="AAB0D3"/>
        </a:accent5>
        <a:accent6>
          <a:srgbClr val="0089C6"/>
        </a:accent6>
        <a:hlink>
          <a:srgbClr val="FFB612"/>
        </a:hlink>
        <a:folHlink>
          <a:srgbClr val="7AB800"/>
        </a:folHlink>
      </a:clrScheme>
      <a:clrMap bg1="lt1" tx1="dk1" bg2="lt2" tx2="dk2" accent1="accent1" accent2="accent2" accent3="accent3" accent4="accent4" accent5="accent5" accent6="accent6" hlink="hlink" folHlink="folHlink"/>
    </a:extraClrScheme>
    <a:extraClrScheme>
      <a:clrScheme name="Citrix Main Design 15">
        <a:dk1>
          <a:srgbClr val="000000"/>
        </a:dk1>
        <a:lt1>
          <a:srgbClr val="FFFFFF"/>
        </a:lt1>
        <a:dk2>
          <a:srgbClr val="000000"/>
        </a:dk2>
        <a:lt2>
          <a:srgbClr val="737B87"/>
        </a:lt2>
        <a:accent1>
          <a:srgbClr val="0046AD"/>
        </a:accent1>
        <a:accent2>
          <a:srgbClr val="0098DB"/>
        </a:accent2>
        <a:accent3>
          <a:srgbClr val="FFFFFF"/>
        </a:accent3>
        <a:accent4>
          <a:srgbClr val="000000"/>
        </a:accent4>
        <a:accent5>
          <a:srgbClr val="AAB0D3"/>
        </a:accent5>
        <a:accent6>
          <a:srgbClr val="0089C6"/>
        </a:accent6>
        <a:hlink>
          <a:srgbClr val="FFB612"/>
        </a:hlink>
        <a:folHlink>
          <a:srgbClr val="7AB800"/>
        </a:folHlink>
      </a:clrScheme>
      <a:clrMap bg1="lt1" tx1="dk1" bg2="lt2" tx2="dk2" accent1="accent1" accent2="accent2" accent3="accent3" accent4="accent4" accent5="accent5" accent6="accent6" hlink="hlink" folHlink="folHlink"/>
    </a:extraClrScheme>
    <a:extraClrScheme>
      <a:clrScheme name="Citrix Main Design 16">
        <a:dk1>
          <a:srgbClr val="000000"/>
        </a:dk1>
        <a:lt1>
          <a:srgbClr val="FFFFFF"/>
        </a:lt1>
        <a:dk2>
          <a:srgbClr val="000000"/>
        </a:dk2>
        <a:lt2>
          <a:srgbClr val="616C85"/>
        </a:lt2>
        <a:accent1>
          <a:srgbClr val="0046AD"/>
        </a:accent1>
        <a:accent2>
          <a:srgbClr val="0098DB"/>
        </a:accent2>
        <a:accent3>
          <a:srgbClr val="FFFFFF"/>
        </a:accent3>
        <a:accent4>
          <a:srgbClr val="000000"/>
        </a:accent4>
        <a:accent5>
          <a:srgbClr val="AAB0D3"/>
        </a:accent5>
        <a:accent6>
          <a:srgbClr val="0089C6"/>
        </a:accent6>
        <a:hlink>
          <a:srgbClr val="FFB612"/>
        </a:hlink>
        <a:folHlink>
          <a:srgbClr val="7AB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09475075D1EC4F9092E38AB1863E19" ma:contentTypeVersion="0" ma:contentTypeDescription="Create a new document." ma:contentTypeScope="" ma:versionID="225f4bcaf6bc003c4e71918737f16642">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C3D7DD9-8023-4762-B9C0-3DA90E0CA1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C75610D6-777D-44C8-A6FC-04D5CF89C88F}">
  <ds:schemaRefs>
    <ds:schemaRef ds:uri="http://schemas.microsoft.com/sharepoint/v3/contenttype/forms"/>
  </ds:schemaRefs>
</ds:datastoreItem>
</file>

<file path=customXml/itemProps3.xml><?xml version="1.0" encoding="utf-8"?>
<ds:datastoreItem xmlns:ds="http://schemas.openxmlformats.org/officeDocument/2006/customXml" ds:itemID="{7F84C1BB-BC45-4998-911A-B570503E2F8C}">
  <ds:schemaRefs>
    <ds:schemaRef ds:uri="http://schemas.microsoft.com/office/2006/metadata/properties"/>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24377</TotalTime>
  <Words>2977</Words>
  <Application>Microsoft Office PowerPoint</Application>
  <PresentationFormat>Custom</PresentationFormat>
  <Paragraphs>322</Paragraphs>
  <Slides>26</Slides>
  <Notes>20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Citrix_Corporate_Template</vt:lpstr>
      <vt:lpstr>PvD Troubleshooting and Support</vt:lpstr>
      <vt:lpstr>Troubleshooting, Support &amp; Advanced Configuration</vt:lpstr>
      <vt:lpstr> PvDActivation.log.txt</vt:lpstr>
      <vt:lpstr>PvDActivation.log.txt - Walkthrough…</vt:lpstr>
      <vt:lpstr> vDeskService-&lt;#&gt;.log.txt</vt:lpstr>
      <vt:lpstr>vDeskService.log.txt - Walkthrough</vt:lpstr>
      <vt:lpstr> IvmSupervisor.log</vt:lpstr>
      <vt:lpstr> Ivm.sys advanced Logging (IvmSupervisor.log)</vt:lpstr>
      <vt:lpstr>PvDSvc.log.txt &amp; PvDWMI.log</vt:lpstr>
      <vt:lpstr>Managing Multiple logs - How it works…</vt:lpstr>
      <vt:lpstr>PvDSvc.log.txt - Walkthrough</vt:lpstr>
      <vt:lpstr>PvDWMI.log</vt:lpstr>
      <vt:lpstr> CtxPvD.exe - Automatic Log Collection </vt:lpstr>
      <vt:lpstr>How to verify the state of all PvD drivers?</vt:lpstr>
      <vt:lpstr>Driverquery.exe</vt:lpstr>
      <vt:lpstr>Advanced Configuration</vt:lpstr>
      <vt:lpstr>Viewing contents of UserData.vhd (V:Drive)</vt:lpstr>
      <vt:lpstr>Support for end-user installed VPN software?</vt:lpstr>
      <vt:lpstr>Troubleshooting Inventory updates</vt:lpstr>
      <vt:lpstr>Desktop Director - Supporting PvD</vt:lpstr>
      <vt:lpstr>Troubleshooting PvDs that fail to start</vt:lpstr>
      <vt:lpstr>Troubleshooting PvDs that fail to start</vt:lpstr>
      <vt:lpstr>Logging Calls - What to collect?</vt:lpstr>
      <vt:lpstr>Troubleshooting and Support - Considerations</vt:lpstr>
      <vt:lpstr>Application Support/Best Practices</vt:lpstr>
      <vt:lpstr>Application Support/Best Practices (cont’d)</vt:lpstr>
    </vt:vector>
  </TitlesOfParts>
  <Company>Citrix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Citrix PowerPoint Master (Widescreen) April 2007</dc:title>
  <dc:creator>Marisa Serapio</dc:creator>
  <cp:lastModifiedBy>admin</cp:lastModifiedBy>
  <cp:revision>1350</cp:revision>
  <dcterms:created xsi:type="dcterms:W3CDTF">2009-06-11T00:03:58Z</dcterms:created>
  <dcterms:modified xsi:type="dcterms:W3CDTF">2012-03-04T21:49:06Z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0x0101004F09475075D1EC4F9092E38AB1863E19</vt:lpwstr>
  </property>
</Properties>
</file>