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92" r:id="rId6"/>
    <p:sldId id="293" r:id="rId7"/>
    <p:sldId id="294" r:id="rId8"/>
    <p:sldId id="296" r:id="rId9"/>
    <p:sldId id="330" r:id="rId10"/>
    <p:sldId id="335" r:id="rId11"/>
    <p:sldId id="297" r:id="rId12"/>
    <p:sldId id="298" r:id="rId13"/>
    <p:sldId id="300" r:id="rId14"/>
    <p:sldId id="302" r:id="rId15"/>
    <p:sldId id="336" r:id="rId16"/>
    <p:sldId id="278" r:id="rId17"/>
    <p:sldId id="310" r:id="rId18"/>
    <p:sldId id="291" r:id="rId19"/>
    <p:sldId id="280" r:id="rId20"/>
    <p:sldId id="283" r:id="rId21"/>
    <p:sldId id="284" r:id="rId22"/>
    <p:sldId id="286" r:id="rId23"/>
    <p:sldId id="288" r:id="rId24"/>
    <p:sldId id="323" r:id="rId25"/>
    <p:sldId id="311" r:id="rId26"/>
    <p:sldId id="289" r:id="rId27"/>
    <p:sldId id="322" r:id="rId28"/>
    <p:sldId id="327" r:id="rId29"/>
    <p:sldId id="314" r:id="rId30"/>
    <p:sldId id="315" r:id="rId31"/>
    <p:sldId id="326" r:id="rId32"/>
    <p:sldId id="319" r:id="rId33"/>
    <p:sldId id="320" r:id="rId34"/>
    <p:sldId id="321" r:id="rId35"/>
    <p:sldId id="317" r:id="rId36"/>
    <p:sldId id="272" r:id="rId37"/>
    <p:sldId id="337" r:id="rId38"/>
    <p:sldId id="338" r:id="rId39"/>
    <p:sldId id="334" r:id="rId40"/>
  </p:sldIdLst>
  <p:sldSz cx="12188825" cy="6858000"/>
  <p:notesSz cx="6858000" cy="92964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wo" initials="k" lastIdx="8" clrIdx="0"/>
  <p:cmAuthor id="1" name="Josiah Slifer" initials="JS" lastIdx="0" clrIdx="1"/>
  <p:cmAuthor id="2" name="Kimberly" initials="KF" lastIdx="1" clrIdx="2"/>
  <p:cmAuthor id="3" name="Microsoft Office User" initials="MOU" lastIdx="17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2432"/>
    <a:srgbClr val="000000"/>
    <a:srgbClr val="0075B0"/>
    <a:srgbClr val="7F7F7F"/>
    <a:srgbClr val="4D4F53"/>
    <a:srgbClr val="474747"/>
    <a:srgbClr val="5E5E5E"/>
    <a:srgbClr val="E98300"/>
    <a:srgbClr val="525252"/>
    <a:srgbClr val="565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 autoAdjust="0"/>
    <p:restoredTop sz="70339" autoAdjust="0"/>
  </p:normalViewPr>
  <p:slideViewPr>
    <p:cSldViewPr snapToGrid="0">
      <p:cViewPr varScale="1">
        <p:scale>
          <a:sx n="76" d="100"/>
          <a:sy n="76" d="100"/>
        </p:scale>
        <p:origin x="-270" y="-84"/>
      </p:cViewPr>
      <p:guideLst>
        <p:guide orient="horz" pos="1554"/>
        <p:guide orient="horz" pos="2698"/>
        <p:guide orient="horz" pos="3497"/>
        <p:guide orient="horz" pos="1045"/>
        <p:guide orient="horz" pos="2160"/>
        <p:guide orient="horz" pos="3463"/>
        <p:guide orient="horz" pos="4256"/>
        <p:guide pos="3187"/>
        <p:guide pos="6397"/>
        <p:guide pos="7605"/>
        <p:guide pos="73"/>
        <p:guide pos="3988"/>
      </p:guideLst>
    </p:cSldViewPr>
  </p:slideViewPr>
  <p:outlineViewPr>
    <p:cViewPr>
      <p:scale>
        <a:sx n="33" d="100"/>
        <a:sy n="33" d="100"/>
      </p:scale>
      <p:origin x="0" y="2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830"/>
    </p:cViewPr>
  </p:sorterViewPr>
  <p:notesViewPr>
    <p:cSldViewPr snapToGrid="0">
      <p:cViewPr>
        <p:scale>
          <a:sx n="80" d="100"/>
          <a:sy n="80" d="100"/>
        </p:scale>
        <p:origin x="-3588" y="-390"/>
      </p:cViewPr>
      <p:guideLst>
        <p:guide orient="horz" pos="2928"/>
        <p:guide pos="439"/>
        <p:guide pos="389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456810" cy="465138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/>
            </a:lvl1pPr>
          </a:lstStyle>
          <a:p>
            <a:pPr>
              <a:defRPr/>
            </a:pPr>
            <a:fld id="{CCFC2C64-2605-4472-B08B-7B4E90370BB9}" type="datetimeFigureOut">
              <a:rPr lang="en-US"/>
              <a:pPr>
                <a:defRPr/>
              </a:pPr>
              <a:t>3/12/2012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48056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B143A-5707-4BEA-B276-9934CEA646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" name="Group 68"/>
          <p:cNvGrpSpPr/>
          <p:nvPr/>
        </p:nvGrpSpPr>
        <p:grpSpPr>
          <a:xfrm>
            <a:off x="523876" y="59375"/>
            <a:ext cx="1138669" cy="450787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7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1221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8C93FE8-3C42-4467-93C0-FA07AE06CEE7}" type="datetimeFigureOut">
              <a:rPr lang="en-US"/>
              <a:pPr>
                <a:defRPr/>
              </a:pPr>
              <a:t>3/12/2012</a:t>
            </a:fld>
            <a:endParaRPr lang="en-US" dirty="0"/>
          </a:p>
        </p:txBody>
      </p:sp>
      <p:sp>
        <p:nvSpPr>
          <p:cNvPr id="2253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71513" y="698500"/>
            <a:ext cx="5514975" cy="3103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3942609"/>
            <a:ext cx="5486400" cy="48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03375E-CEC1-4AC3-BBFC-3A408BFC86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" name="Group 68"/>
          <p:cNvGrpSpPr/>
          <p:nvPr/>
        </p:nvGrpSpPr>
        <p:grpSpPr>
          <a:xfrm>
            <a:off x="666380" y="106875"/>
            <a:ext cx="972415" cy="384969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8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8128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1666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3444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4635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6286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consists of a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minifilters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…like an antivirus if you will – inspecting or looking to see what to do with resource requests.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 is done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realtime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inside a PVD driver.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 is based on a set of rules…found in a resource catalog.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catalog s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hould not be edited directly…it is a binary file maintained by PVD and updated over time.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makes sure the cat is updated to show an updated view of the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rules.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We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will discuss more about the catalog/rules later on…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Q- Are drivers supported with PVD?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A- Yes, PvD is a boot time technology so services, drivers etc are supported. 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itself has drivers. IVM is the most important – intelligent virtual machine.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IVMs main job is to Maintain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the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registry catalog.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========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also has user mode services that start a little later and handles 1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st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time launch and any base image updates.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operates in two modes: It can also detect if you are an Administrator or User.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2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modes: Base VM Mode/Inventory Creation 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Base VM mode – detects and treats base VM mode differently then pool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VM mode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It allows for PVD inventory creation and image updates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Inventory creation – is not available in pool VM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mode.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So what is PVD Inventory????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Inventory consists of sentry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files,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which  are a few hundred mg…not large at all.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 inventory is created as a result of actions…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 admin can choose to update the inventory on the Base VM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During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VDA installation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very 1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st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time the VM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boots,  the service detects the unformatted volume and formats it.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Q:How similar is this to creating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vdisks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in PVS?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A: Similar but we are not created actual data.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So upon inventory creation or update, a catalog is used in the base image.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On the base VM, a template VHD (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Userdata.vdesk.template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) is created,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 used as a template to start up the user’s PVD environment.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dirty="0" smtClean="0"/>
              <a:t>***During catalog creation, an empty, unformatted volume is attached to each VM. </a:t>
            </a:r>
          </a:p>
          <a:p>
            <a:r>
              <a:rPr lang="en-US" dirty="0" smtClean="0"/>
              <a:t>This volume becomes the PVD for the user of that VM.</a:t>
            </a:r>
          </a:p>
          <a:p>
            <a:r>
              <a:rPr lang="en-US" dirty="0" smtClean="0"/>
              <a:t>Initial size and SR (storage repositories) location are obtained from DS/PVS setup wizard</a:t>
            </a:r>
          </a:p>
          <a:p>
            <a:endParaRPr lang="en-US" dirty="0" smtClean="0"/>
          </a:p>
          <a:p>
            <a:r>
              <a:rPr lang="en-US" dirty="0" smtClean="0"/>
              <a:t>Notice also, after inventory is created, a snapshot of the VM is taken.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VHD created using the template is mounted as P: and </a:t>
            </a:r>
            <a:r>
              <a:rPr lang="en-US" sz="1200" i="1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that VHD is another VHD that is mounted as </a:t>
            </a:r>
            <a:r>
              <a:rPr lang="en-US" sz="1200" b="1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 is hidden and captures the applications installed/machine state.  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Unfortunately this VHD on the volume is called UserData.vhd ... but it is really the machine state and not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u"user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data"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UserData.vhd, contains only applications. Perhaps a name change would be useful.</a:t>
            </a:r>
          </a:p>
          <a:p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 = P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: + hidden V: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P drive is the physical disk attached to EACH VM.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VHD file inside that comes from the original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BSAE VM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template and gets mounted as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V:…it is HIDDEN; holds all the information about the apps installed on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the base VM etc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*If no volume</a:t>
            </a:r>
            <a:r>
              <a:rPr lang="en-US" baseline="0" dirty="0" smtClean="0"/>
              <a:t> is detected, the boot process proceeds as the PvD service will timeout </a:t>
            </a: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Q: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How much does this add to the VM boot time?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A: After the 1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st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boot, 1-2sec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On each boot…PVD performs all the listed tasks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dirty="0" smtClean="0"/>
              <a:t>Detect the volume with the VHD inside</a:t>
            </a:r>
          </a:p>
          <a:p>
            <a:pPr lvl="1"/>
            <a:r>
              <a:rPr lang="en-US" dirty="0" smtClean="0"/>
              <a:t>Mount the VHD</a:t>
            </a:r>
          </a:p>
          <a:p>
            <a:pPr lvl="1"/>
            <a:r>
              <a:rPr lang="en-US" dirty="0" smtClean="0"/>
              <a:t>Load the resource catalog from the VHD into the system registry</a:t>
            </a:r>
          </a:p>
          <a:p>
            <a:pPr lvl="1"/>
            <a:r>
              <a:rPr lang="en-US" dirty="0" smtClean="0"/>
              <a:t>Begin interception / virtualization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If the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volume size has increased (for example the user installed an application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ect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, PVD will proceed to resize the VHD accordingly. 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1" dirty="0" smtClean="0"/>
              <a:t>NOTE: </a:t>
            </a:r>
            <a:r>
              <a:rPr lang="en-US" sz="1200" dirty="0" smtClean="0"/>
              <a:t>The broker will prohibit user logins during PVD image update workflows!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looking for is: the userdata.vhd which comes from that template created on the base VM.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layer captures all changes occurring on the machine.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Even those not initiated by the end user.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NOTE!!!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see hands-on in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Personal vDisk consists of 4 Kernel mode drivers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 USER MODE components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At the Kernel Mode level,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Early boot configuration is used to ensure that PVD has a chance to composite the environment before other drivers can load.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/>
              <a:t>When PVD is installed onto the base VM image …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The four drivers and user mode components are installed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/>
              <a:t>The base VM’s hostname is noted</a:t>
            </a:r>
          </a:p>
          <a:p>
            <a:pPr lvl="1">
              <a:lnSpc>
                <a:spcPct val="100000"/>
              </a:lnSpc>
            </a:pPr>
            <a:r>
              <a:rPr lang="en-US" sz="2400" dirty="0" err="1" smtClean="0">
                <a:solidFill>
                  <a:schemeClr val="tx1"/>
                </a:solidFill>
              </a:rPr>
              <a:t>CtxPvdSvc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is started</a:t>
            </a:r>
          </a:p>
          <a:p>
            <a:pPr lvl="1">
              <a:lnSpc>
                <a:spcPct val="100000"/>
              </a:lnSpc>
            </a:pPr>
            <a:r>
              <a:rPr lang="en-US" sz="2400" dirty="0" err="1" smtClean="0">
                <a:solidFill>
                  <a:schemeClr val="tx1"/>
                </a:solidFill>
              </a:rPr>
              <a:t>CtxPvd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is started (handles inventory reminder on shutdown)</a:t>
            </a:r>
          </a:p>
          <a:p>
            <a:pPr>
              <a:lnSpc>
                <a:spcPct val="100000"/>
              </a:lnSpc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When the base VM is shutdown (after install or subsequent shutdown) …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CtxPvd.exe notices the shutdown, notifies to update/create the inventory.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The inventory is computed and placed in a pre-sized VHD file on the base VM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  is notified of each I/O request and decides what to do with it.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It can either pass the info along to the base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vm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…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OR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Rewrite the request and reissue the request back to Windows to use PVD for example.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Each request is processed by utilizing a resource catalog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–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will discuss Catalogs later on.</a:t>
            </a:r>
            <a:endParaRPr lang="en-US" sz="12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Each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minifilter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is allocated an altitude in the processing pipeline by Microsoft, with each type of driver requiring this type of functionality having its own grouping/altitude range.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As I/O is processed in the machine, each driver present in the list is offered a chance to inspect/modify the I/O request, from a highest-to-lowest altitude. That means drivers at the highest altitude will always see the I/O request, but it is not guaranteed that drivers at a lower altitude will (since a higher altitude driver could cancel the I/O or complete the request unilaterally).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driver only works during the initial boot process. </a:t>
            </a:r>
          </a:p>
          <a:p>
            <a:endParaRPr lang="en-US" dirty="0" smtClean="0"/>
          </a:p>
          <a:p>
            <a:r>
              <a:rPr lang="en-US" baseline="0" dirty="0" smtClean="0"/>
              <a:t>It is a phase 1 driver, meaning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it is loaded early enough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to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dirty="0" smtClean="0"/>
              <a:t>halt</a:t>
            </a:r>
            <a:r>
              <a:rPr lang="en-US" baseline="0" dirty="0" smtClean="0"/>
              <a:t> processes during Phase 1, </a:t>
            </a:r>
          </a:p>
          <a:p>
            <a:r>
              <a:rPr lang="en-US" baseline="0" dirty="0" smtClean="0"/>
              <a:t>giving PVD the time it needs to get up and running for business.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ivmvhd.sys provides a standard VHD volume driver that adheres to the MS VHD (but not VHDX) specification.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When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RingCube was developed, it was decided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to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write a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VHD driver,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since there was no publically-available VHD driver that supported Windows XP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For more examples of WMI queries that can be issued to the PVD WMI provider, consult C:\Program Files\Citrix\Personal vDisk\bin\PVDWMI.mof.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PUD – persistent user disk - Is the disk attached to the VM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Important to block the start up sequence for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applicaton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capability.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If we didn’t do this, there is a chance a driver could load before PVD was ready,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causing an inconsistent environment and undesirable functionality.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Note: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IvmPMNP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WAS used to block network initialization in the past. This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driver n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 longer works!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baseline="0" dirty="0" smtClean="0"/>
              <a:t>RESOURCE CATALOGS</a:t>
            </a:r>
            <a:endParaRPr lang="en-IE" dirty="0" smtClean="0"/>
          </a:p>
          <a:p>
            <a:endParaRPr lang="en-IE" dirty="0" smtClean="0"/>
          </a:p>
          <a:p>
            <a:r>
              <a:rPr lang="en-IE" dirty="0" smtClean="0"/>
              <a:t>PVD Contains various </a:t>
            </a:r>
            <a:r>
              <a:rPr lang="en-IE" dirty="0" err="1" smtClean="0"/>
              <a:t>catalogs</a:t>
            </a:r>
            <a:r>
              <a:rPr lang="en-IE" dirty="0" smtClean="0"/>
              <a:t> which contain RULES </a:t>
            </a:r>
            <a:r>
              <a:rPr lang="en-IE" kern="1200" dirty="0" smtClean="0">
                <a:solidFill>
                  <a:schemeClr val="tx1"/>
                </a:solidFill>
              </a:rPr>
              <a:t>governing where to locate resources (files, keys, values</a:t>
            </a:r>
            <a:r>
              <a:rPr lang="en-IE" kern="1200" baseline="0" dirty="0" smtClean="0">
                <a:solidFill>
                  <a:schemeClr val="tx1"/>
                </a:solidFill>
              </a:rPr>
              <a:t> etc</a:t>
            </a:r>
            <a:r>
              <a:rPr lang="en-IE" kern="1200" dirty="0" smtClean="0">
                <a:solidFill>
                  <a:schemeClr val="tx1"/>
                </a:solidFill>
              </a:rPr>
              <a:t>) </a:t>
            </a:r>
          </a:p>
          <a:p>
            <a:r>
              <a:rPr lang="en-IE" kern="1200" dirty="0" smtClean="0">
                <a:solidFill>
                  <a:schemeClr val="tx1"/>
                </a:solidFill>
              </a:rPr>
              <a:t>that are being accessed by applications</a:t>
            </a:r>
            <a:r>
              <a:rPr lang="en-IE" dirty="0" smtClean="0"/>
              <a:t> </a:t>
            </a:r>
          </a:p>
          <a:p>
            <a:endParaRPr lang="en-IE" dirty="0" smtClean="0"/>
          </a:p>
          <a:p>
            <a:r>
              <a:rPr lang="en-IE" dirty="0" smtClean="0"/>
              <a:t>These </a:t>
            </a:r>
            <a:r>
              <a:rPr lang="en-IE" dirty="0" err="1" smtClean="0"/>
              <a:t>catalogs</a:t>
            </a:r>
            <a:r>
              <a:rPr lang="en-IE" dirty="0" smtClean="0"/>
              <a:t>, physically reside </a:t>
            </a:r>
            <a:r>
              <a:rPr lang="en-IE" b="1" i="1" dirty="0" smtClean="0"/>
              <a:t>inside</a:t>
            </a:r>
            <a:r>
              <a:rPr lang="en-IE" dirty="0" smtClean="0"/>
              <a:t> the PvD VHD and… </a:t>
            </a:r>
          </a:p>
          <a:p>
            <a:r>
              <a:rPr lang="en-IE" dirty="0" smtClean="0"/>
              <a:t>are loaded by</a:t>
            </a:r>
            <a:r>
              <a:rPr lang="en-IE" baseline="0" dirty="0" smtClean="0"/>
              <a:t> t</a:t>
            </a:r>
            <a:r>
              <a:rPr lang="en-IE" dirty="0" smtClean="0"/>
              <a:t>he</a:t>
            </a:r>
            <a:r>
              <a:rPr lang="en-IE" baseline="0" dirty="0" smtClean="0"/>
              <a:t> IVM driver during </a:t>
            </a:r>
            <a:r>
              <a:rPr lang="en-IE" baseline="0" dirty="0" err="1" smtClean="0"/>
              <a:t>startup</a:t>
            </a:r>
            <a:r>
              <a:rPr lang="en-IE" baseline="0" dirty="0" smtClean="0"/>
              <a:t>.</a:t>
            </a:r>
            <a:endParaRPr lang="en-IE" dirty="0" smtClean="0"/>
          </a:p>
          <a:p>
            <a:r>
              <a:rPr lang="en-IE" dirty="0" smtClean="0"/>
              <a:t>You</a:t>
            </a:r>
            <a:r>
              <a:rPr lang="en-IE" baseline="0" dirty="0" smtClean="0"/>
              <a:t> can take a look at these under HKLM\</a:t>
            </a:r>
            <a:r>
              <a:rPr lang="en-IE" baseline="0" dirty="0" err="1" smtClean="0"/>
              <a:t>MojoControl</a:t>
            </a:r>
            <a:r>
              <a:rPr lang="en-IE" baseline="0" dirty="0" smtClean="0"/>
              <a:t>\</a:t>
            </a:r>
            <a:r>
              <a:rPr lang="en-IE" baseline="0" dirty="0" err="1" smtClean="0"/>
              <a:t>FileCatalog</a:t>
            </a:r>
            <a:endParaRPr lang="en-IE" dirty="0" smtClean="0"/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Enumeration used for file system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Inclusion used for registry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 is not for playing with by users or admins!!!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Cannot write through cache and cannot be edited by a user…changing values will not affect the way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operates!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 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RingThree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used to be the name for RingCube.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AGAIN: Location 1 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and Location 0 = Base VM!!!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So if an app opens one of these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reg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files, if the value is 1, that is telling the app to go to the PVD to get information about the application and how it should load.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objectcatalog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is no longer used!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Image Update occurs on base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vm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when admin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selects start/all programs/inventory update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When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baseVM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is shutdown – shown here, Win7 behavior.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Location 1 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PVD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and Location 0 = Base VM!!!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So if an app opens one of these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reg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files, if the value is 1, that is telling the app to go to the PVD to get information about the application and how it should load.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top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diagram = before update:  shows a Location of 0 which means use the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Base VM to determine behavior.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lower diagram = AFTER UPDATE…Location now= 1 which means the application should refer to the PVD for user defined behavior.  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dirty="0" smtClean="0"/>
          </a:p>
          <a:p>
            <a:r>
              <a:rPr lang="en-US" b="1" dirty="0" smtClean="0"/>
              <a:t>NOTE: THE BROKER WILL PROHIBIT LOGINS DURING THE </a:t>
            </a:r>
            <a:r>
              <a:rPr lang="en-US" b="1" dirty="0" err="1" smtClean="0"/>
              <a:t>pvd</a:t>
            </a:r>
            <a:r>
              <a:rPr lang="en-US" b="1" dirty="0" smtClean="0"/>
              <a:t> Image update workflows!!!!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IVM’s startup routine is also responsible for detecting changes in the size of the underlying PVD disk.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UserData.vhd file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 a GUID file that matches the GUID recorded in IVM’s service registry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Match = IVM instructs the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IvmVhd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to mount the volume contained in that VHD at the drive letter specified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 the PVD software registry (V:\, by default).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At image update time, the PVD service has to look at: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base VM version 1 and version 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 needs to complete a 2 way merge: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Figure out what has been changed between the two base VM versions,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And look at how these differ from the user changes as well.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 is applied on each VM in the pool.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NOTE: The broker knows about these changes, so users will not be able to connect while update is occurring.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P: drive = user data</a:t>
            </a:r>
          </a:p>
          <a:p>
            <a:r>
              <a:rPr lang="en-US" dirty="0" smtClean="0"/>
              <a:t>V drive = application data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Userdata.vhd – contains the program files content and is sized separately from the PUD – we saw this earlier…50/50 split.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P: user data V: application data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Userdata.vhd.thick_provision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file is misleading…this is a placeholder to show correct amount of free space. 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Ibiza VHDs will adhere to an administrator-defined allocation ratio on PUD first-time format and resize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Note: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C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an only change allocation of 50/50 split in the base VM.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This is not able to be edited by the user since user never has access to Base VM.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Additional methods 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to modify the size of the PVD can be seen here…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In XenServer, select the VM on which the resize operation will be performed.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correct VM for a given user can be determined using Desktop Studio or Desktop Director.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correct disk to select will contain “_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pvdisk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” in the name.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Select ‘Properties’ followed by ‘Size and Location’.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If the VM is powered off (is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not in this diagram)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 administrator can resize the disk and restart the VM.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PVD will subsequently detect the resize, and make the appropriate changes to the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filesystem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(s) and volume(s).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There is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also a script provided on the install under the \support folder.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Executing the resize-personal-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vdiskpool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script will permit INCREASING the size of the entire PvD Pool.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Reducing size is not permitted via this method. </a:t>
            </a:r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Q: If you try to exceed the space allocated for the PVD what happens?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A: You will get a warning!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Q/A: 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ProcMon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will show you what is going on in the environment and is utilized by developers as a troubleshooting tool.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Remember…the VHD</a:t>
            </a:r>
            <a:r>
              <a:rPr lang="en-US" baseline="0" dirty="0" smtClean="0"/>
              <a:t> portion of PVD holds the application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Differencing disk</a:t>
            </a:r>
            <a:r>
              <a:rPr lang="en-US" sz="12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consists of a </a:t>
            </a:r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disk image with a common base containing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only a block of info that has changed. </a:t>
            </a:r>
          </a:p>
          <a:p>
            <a:endParaRPr lang="en-US" sz="1200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38FEC-4D8E-4978-8EE8-65EFCECB513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717578" y="3130653"/>
            <a:ext cx="6308923" cy="1242041"/>
          </a:xfrm>
        </p:spPr>
        <p:txBody>
          <a:bodyPr/>
          <a:lstStyle>
            <a:lvl1pPr algn="l">
              <a:defRPr sz="4200" b="0" baseline="0">
                <a:solidFill>
                  <a:srgbClr val="772432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32" name="Rectangle 1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739953" y="4416528"/>
            <a:ext cx="5544180" cy="65722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ct val="0"/>
              </a:spcBef>
              <a:spcAft>
                <a:spcPct val="0"/>
              </a:spcAft>
              <a:buFont typeface="Times" pitchFamily="1" charset="0"/>
              <a:buNone/>
              <a:defRPr sz="2600" baseline="0">
                <a:solidFill>
                  <a:srgbClr val="4D4F53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</a:p>
        </p:txBody>
      </p:sp>
      <p:grpSp>
        <p:nvGrpSpPr>
          <p:cNvPr id="34" name="Group 68"/>
          <p:cNvGrpSpPr/>
          <p:nvPr userDrawn="1"/>
        </p:nvGrpSpPr>
        <p:grpSpPr>
          <a:xfrm>
            <a:off x="9757358" y="3204864"/>
            <a:ext cx="1132316" cy="448272"/>
            <a:chOff x="727075" y="755650"/>
            <a:chExt cx="1776413" cy="703263"/>
          </a:xfrm>
          <a:solidFill>
            <a:schemeClr val="bg1"/>
          </a:solidFill>
        </p:grpSpPr>
        <p:sp>
          <p:nvSpPr>
            <p:cNvPr id="35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9" name="Group 68"/>
          <p:cNvGrpSpPr>
            <a:grpSpLocks noChangeAspect="1"/>
          </p:cNvGrpSpPr>
          <p:nvPr userDrawn="1"/>
        </p:nvGrpSpPr>
        <p:grpSpPr>
          <a:xfrm>
            <a:off x="769298" y="1037004"/>
            <a:ext cx="1371600" cy="522502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30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2001837" y="925513"/>
              <a:ext cx="401637" cy="366714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28" name="Picture 6" descr="C:\Documents and Settings\erik\Desktop\Burgundy_Ar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790" y="4092006"/>
            <a:ext cx="3676220" cy="14630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739373" y="3934047"/>
            <a:ext cx="6681069" cy="725723"/>
          </a:xfrm>
        </p:spPr>
        <p:txBody>
          <a:bodyPr/>
          <a:lstStyle>
            <a:lvl1pPr algn="l">
              <a:defRPr sz="4000" b="0" baseline="0">
                <a:solidFill>
                  <a:srgbClr val="772432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pic>
        <p:nvPicPr>
          <p:cNvPr id="4" name="Picture 2" descr="C:\Documents and Settings\erik\Desktop\Cirlce_Burgundy.png"/>
          <p:cNvPicPr>
            <a:picLocks noChangeAspect="1" noChangeArrowheads="1"/>
          </p:cNvPicPr>
          <p:nvPr userDrawn="1"/>
        </p:nvPicPr>
        <p:blipFill>
          <a:blip r:embed="rId2" cstate="print"/>
          <a:srcRect t="8981"/>
          <a:stretch>
            <a:fillRect/>
          </a:stretch>
        </p:blipFill>
        <p:spPr bwMode="auto">
          <a:xfrm>
            <a:off x="0" y="4274288"/>
            <a:ext cx="1555337" cy="25837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573927"/>
            <a:ext cx="11375136" cy="465429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9413" y="1092202"/>
            <a:ext cx="9663112" cy="449263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943543"/>
            <a:ext cx="11375136" cy="430373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logo or page numb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r (burgand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002506" y="2956252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000" b="0" spc="-150" dirty="0" smtClean="0">
                <a:solidFill>
                  <a:srgbClr val="77243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1004294" y="3603533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4400" b="0" spc="-150" dirty="0" smtClean="0">
                <a:solidFill>
                  <a:srgbClr val="7F7F7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002506" y="2604611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600" b="0" spc="-150" dirty="0" smtClean="0">
                <a:solidFill>
                  <a:srgbClr val="77243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\\Mvfs\projects\Citrix\09-0288 Citrix Rebrand Corporate Template\Art\PNG\Quote_End_Grey.png"/>
          <p:cNvPicPr>
            <a:picLocks noChangeAspect="1" noChangeArrowheads="1"/>
          </p:cNvPicPr>
          <p:nvPr userDrawn="1"/>
        </p:nvPicPr>
        <p:blipFill>
          <a:blip r:embed="rId2" cstate="print">
            <a:lum bright="52000"/>
          </a:blip>
          <a:srcRect r="16431"/>
          <a:stretch>
            <a:fillRect/>
          </a:stretch>
        </p:blipFill>
        <p:spPr bwMode="auto">
          <a:xfrm>
            <a:off x="10972686" y="3534047"/>
            <a:ext cx="1219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\\Mvfs\projects\Citrix\09-0288 Citrix Rebrand Corporate Template\Art\PNG\Quote_Begin_Grey.png"/>
          <p:cNvPicPr>
            <a:picLocks noChangeAspect="1" noChangeArrowheads="1"/>
          </p:cNvPicPr>
          <p:nvPr userDrawn="1"/>
        </p:nvPicPr>
        <p:blipFill>
          <a:blip r:embed="rId3" cstate="print">
            <a:lum bright="54000"/>
          </a:blip>
          <a:srcRect l="15000"/>
          <a:stretch>
            <a:fillRect/>
          </a:stretch>
        </p:blipFill>
        <p:spPr bwMode="auto">
          <a:xfrm>
            <a:off x="0" y="1254363"/>
            <a:ext cx="12414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822093" y="1810043"/>
            <a:ext cx="8586250" cy="280699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D4F53"/>
              </a:buClr>
              <a:buSzPct val="100000"/>
              <a:buFontTx/>
              <a:buNone/>
              <a:tabLst/>
              <a:defRPr lang="en-US" sz="4400" b="0" kern="1200" dirty="0" smtClean="0">
                <a:solidFill>
                  <a:srgbClr val="77243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810996" y="4808370"/>
            <a:ext cx="8573848" cy="449263"/>
          </a:xfrm>
          <a:prstGeom prst="rect">
            <a:avLst/>
          </a:prstGeom>
        </p:spPr>
        <p:txBody>
          <a:bodyPr/>
          <a:lstStyle>
            <a:lvl1pPr algn="r">
              <a:buNone/>
              <a:defRPr lang="en-US" sz="2400" kern="1200" baseline="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- Click to edit Master text styles</a:t>
            </a:r>
          </a:p>
        </p:txBody>
      </p:sp>
      <p:sp>
        <p:nvSpPr>
          <p:cNvPr id="9" name="AutoShape 14"/>
          <p:cNvSpPr>
            <a:spLocks noChangeArrowheads="1"/>
          </p:cNvSpPr>
          <p:nvPr userDrawn="1"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c with bullets (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314321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4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  <p:sp>
        <p:nvSpPr>
          <p:cNvPr id="17" name="Title 26"/>
          <p:cNvSpPr>
            <a:spLocks noGrp="1"/>
          </p:cNvSpPr>
          <p:nvPr>
            <p:ph type="title"/>
          </p:nvPr>
        </p:nvSpPr>
        <p:spPr>
          <a:xfrm>
            <a:off x="383017" y="622301"/>
            <a:ext cx="11376237" cy="50641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bullets (no 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276668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6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s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849850" y="2956252"/>
            <a:ext cx="4292301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5500" b="0" spc="-150" dirty="0" smtClean="0">
                <a:solidFill>
                  <a:srgbClr val="4D4F53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8"/>
          <p:cNvSpPr/>
          <p:nvPr userDrawn="1"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3" name="Round Same Side Corner Rectangle 19"/>
          <p:cNvSpPr/>
          <p:nvPr userDrawn="1"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5" name="Round Same Side Corner Rectangle 18"/>
          <p:cNvSpPr/>
          <p:nvPr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6" name="Round Same Side Corner Rectangle 19"/>
          <p:cNvSpPr/>
          <p:nvPr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7" name="AutoShape 34"/>
          <p:cNvSpPr>
            <a:spLocks noChangeArrowheads="1"/>
          </p:cNvSpPr>
          <p:nvPr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1" name="AutoShape 34"/>
          <p:cNvSpPr>
            <a:spLocks noChangeArrowheads="1"/>
          </p:cNvSpPr>
          <p:nvPr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60119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739127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lang="en-US" sz="3200" b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4" name="AutoShape 34"/>
          <p:cNvSpPr>
            <a:spLocks noChangeArrowheads="1"/>
          </p:cNvSpPr>
          <p:nvPr userDrawn="1"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7" name="AutoShape 34"/>
          <p:cNvSpPr>
            <a:spLocks noChangeArrowheads="1"/>
          </p:cNvSpPr>
          <p:nvPr userDrawn="1"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1015700" y="266903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654504" y="266006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s-Datacenter (b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9" name="Picture 18" descr="apps.png"/>
          <p:cNvPicPr>
            <a:picLocks noChangeAspect="1"/>
          </p:cNvPicPr>
          <p:nvPr userDrawn="1"/>
        </p:nvPicPr>
        <p:blipFill>
          <a:blip r:embed="rId2" cstate="print"/>
          <a:srcRect l="330"/>
          <a:stretch>
            <a:fillRect/>
          </a:stretch>
        </p:blipFill>
        <p:spPr>
          <a:xfrm>
            <a:off x="9748979" y="1887061"/>
            <a:ext cx="2439846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us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887061"/>
            <a:ext cx="2352675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sers-Datacenter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7243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7" name="Picture 16" descr="apps.png"/>
          <p:cNvPicPr>
            <a:picLocks noChangeAspect="1"/>
          </p:cNvPicPr>
          <p:nvPr userDrawn="1"/>
        </p:nvPicPr>
        <p:blipFill>
          <a:blip r:embed="rId2" cstate="print"/>
          <a:srcRect l="41252" r="-8786"/>
          <a:stretch>
            <a:fillRect/>
          </a:stretch>
        </p:blipFill>
        <p:spPr>
          <a:xfrm>
            <a:off x="11138206" y="2607868"/>
            <a:ext cx="1262561" cy="2276856"/>
          </a:xfrm>
          <a:prstGeom prst="roundRect">
            <a:avLst>
              <a:gd name="adj" fmla="val 7360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user.png"/>
          <p:cNvPicPr>
            <a:picLocks noChangeAspect="1"/>
          </p:cNvPicPr>
          <p:nvPr userDrawn="1"/>
        </p:nvPicPr>
        <p:blipFill>
          <a:blip r:embed="rId3" cstate="print"/>
          <a:srcRect l="38514" r="11799" b="21643"/>
          <a:stretch>
            <a:fillRect/>
          </a:stretch>
        </p:blipFill>
        <p:spPr>
          <a:xfrm>
            <a:off x="-118038" y="2581044"/>
            <a:ext cx="1139324" cy="2276856"/>
          </a:xfrm>
          <a:prstGeom prst="roundRect">
            <a:avLst>
              <a:gd name="adj" fmla="val 8115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sktop-Data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7243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pic>
        <p:nvPicPr>
          <p:cNvPr id="53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 l="49761"/>
          <a:stretch>
            <a:fillRect/>
          </a:stretch>
        </p:blipFill>
        <p:spPr bwMode="auto">
          <a:xfrm>
            <a:off x="0" y="2858840"/>
            <a:ext cx="1499771" cy="182860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  <a:effectLst>
            <a:outerShdw blurRad="177800" dist="25399" dir="2700000" algn="ctr" rotWithShape="0">
              <a:srgbClr val="080808">
                <a:alpha val="75000"/>
              </a:srgbClr>
            </a:outerShdw>
          </a:effectLst>
        </p:spPr>
      </p:pic>
      <p:grpSp>
        <p:nvGrpSpPr>
          <p:cNvPr id="62" name="Group 19"/>
          <p:cNvGrpSpPr>
            <a:grpSpLocks/>
          </p:cNvGrpSpPr>
          <p:nvPr/>
        </p:nvGrpSpPr>
        <p:grpSpPr bwMode="auto">
          <a:xfrm>
            <a:off x="10156824" y="2699969"/>
            <a:ext cx="2368814" cy="2090737"/>
            <a:chOff x="0" y="0"/>
            <a:chExt cx="1491" cy="1316"/>
          </a:xfrm>
        </p:grpSpPr>
        <p:sp>
          <p:nvSpPr>
            <p:cNvPr id="69" name="AutoShape 20"/>
            <p:cNvSpPr>
              <a:spLocks/>
            </p:cNvSpPr>
            <p:nvPr/>
          </p:nvSpPr>
          <p:spPr bwMode="auto">
            <a:xfrm>
              <a:off x="0" y="0"/>
              <a:ext cx="1491" cy="1316"/>
            </a:xfrm>
            <a:prstGeom prst="roundRect">
              <a:avLst>
                <a:gd name="adj" fmla="val 6125"/>
              </a:avLst>
            </a:prstGeom>
            <a:gradFill rotWithShape="0">
              <a:gsLst>
                <a:gs pos="0">
                  <a:srgbClr val="2E333F"/>
                </a:gs>
                <a:gs pos="48999">
                  <a:srgbClr val="3A3F4C"/>
                </a:gs>
                <a:gs pos="50000">
                  <a:srgbClr val="2E333F"/>
                </a:gs>
                <a:gs pos="100000">
                  <a:srgbClr val="1F222A"/>
                </a:gs>
              </a:gsLst>
              <a:lin ang="5400000" scaled="1"/>
            </a:gradFill>
            <a:ln w="25400" cap="flat">
              <a:noFill/>
              <a:round/>
              <a:headEnd type="none" w="med" len="med"/>
              <a:tailEnd type="none" w="med" len="med"/>
            </a:ln>
            <a:effectLst>
              <a:outerShdw blurRad="177800" dist="25399" dir="5400000" algn="ctr" rotWithShape="0">
                <a:srgbClr val="080808">
                  <a:alpha val="75000"/>
                </a:srgbClr>
              </a:outerShdw>
            </a:effectLst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Rectangle 21"/>
            <p:cNvSpPr>
              <a:spLocks/>
            </p:cNvSpPr>
            <p:nvPr/>
          </p:nvSpPr>
          <p:spPr bwMode="auto">
            <a:xfrm>
              <a:off x="157" y="316"/>
              <a:ext cx="1176" cy="632"/>
            </a:xfrm>
            <a:prstGeom prst="rect">
              <a:avLst/>
            </a:prstGeom>
            <a:noFill/>
            <a:ln w="12700" cap="rnd">
              <a:noFill/>
              <a:round/>
              <a:headEnd type="none" w="med" len="med"/>
              <a:tailEnd type="none" w="med" len="med"/>
            </a:ln>
            <a:effectLst>
              <a:outerShdw blurRad="38100" dist="25399" dir="5400000" algn="ctr" rotWithShape="0">
                <a:srgbClr val="3E4554">
                  <a:alpha val="79999"/>
                </a:srgbClr>
              </a:outerShdw>
            </a:effectLst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  <a:sym typeface="Arial" charset="0"/>
                </a:rPr>
                <a:t>Data Center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8"/>
          <p:cNvGrpSpPr>
            <a:grpSpLocks noChangeAspect="1"/>
          </p:cNvGrpSpPr>
          <p:nvPr userDrawn="1"/>
        </p:nvGrpSpPr>
        <p:grpSpPr>
          <a:xfrm>
            <a:off x="5107931" y="3153431"/>
            <a:ext cx="1371600" cy="543003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4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1180445" y="6400800"/>
            <a:ext cx="457200" cy="15388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1000">
                <a:solidFill>
                  <a:srgbClr val="706F5C"/>
                </a:solidFill>
              </a:defRPr>
            </a:lvl1pPr>
          </a:lstStyle>
          <a:p>
            <a:fld id="{41902414-9A14-4BC8-82FA-CDF2614AD5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3"/>
          </p:nvPr>
        </p:nvSpPr>
        <p:spPr>
          <a:xfrm>
            <a:off x="548640" y="6400800"/>
            <a:ext cx="2115964" cy="153888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ctr">
              <a:defRPr sz="100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Citrix Confidential – Do Not Distribute</a:t>
            </a:r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548640" y="1856232"/>
            <a:ext cx="11091672" cy="4114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2880" indent="-182880">
              <a:lnSpc>
                <a:spcPts val="2700"/>
              </a:lnSpc>
              <a:spcBef>
                <a:spcPts val="600"/>
              </a:spcBef>
              <a:spcAft>
                <a:spcPts val="0"/>
              </a:spcAft>
              <a:buClr>
                <a:srgbClr val="706F5C"/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1pPr>
            <a:lvl2pPr marL="365760" indent="-164592">
              <a:lnSpc>
                <a:spcPts val="2400"/>
              </a:lnSpc>
              <a:spcBef>
                <a:spcPts val="200"/>
              </a:spcBef>
              <a:spcAft>
                <a:spcPts val="0"/>
              </a:spcAft>
              <a:buClr>
                <a:srgbClr val="706F5C"/>
              </a:buClr>
              <a:buSzPct val="120000"/>
              <a:buFont typeface="Arial" pitchFamily="34" charset="0"/>
              <a:buChar char="◦"/>
              <a:defRPr sz="2000" b="0" baseline="0">
                <a:solidFill>
                  <a:srgbClr val="706F5C"/>
                </a:solidFill>
                <a:latin typeface="Arial" pitchFamily="34" charset="0"/>
                <a:cs typeface="Arial" pitchFamily="34" charset="0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  <p:sp>
        <p:nvSpPr>
          <p:cNvPr id="26" name="Title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091672" cy="551433"/>
          </a:xfrm>
        </p:spPr>
        <p:txBody>
          <a:bodyPr wrap="square" lIns="0" tIns="0" rIns="0" bIns="0" anchor="t" anchorCtr="0">
            <a:spAutoFit/>
          </a:bodyPr>
          <a:lstStyle>
            <a:lvl1pPr>
              <a:lnSpc>
                <a:spcPts val="4300"/>
              </a:lnSpc>
              <a:defRPr sz="3800" b="1" baseline="0">
                <a:solidFill>
                  <a:srgbClr val="FCB13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034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83017" y="622301"/>
            <a:ext cx="11376237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63" r:id="rId2"/>
    <p:sldLayoutId id="2147483953" r:id="rId3"/>
    <p:sldLayoutId id="2147483954" r:id="rId4"/>
    <p:sldLayoutId id="2147483977" r:id="rId5"/>
    <p:sldLayoutId id="2147483978" r:id="rId6"/>
    <p:sldLayoutId id="2147483975" r:id="rId7"/>
    <p:sldLayoutId id="2147483986" r:id="rId8"/>
    <p:sldLayoutId id="2147483973" r:id="rId9"/>
    <p:sldLayoutId id="2147483987" r:id="rId10"/>
    <p:sldLayoutId id="2147483964" r:id="rId11"/>
    <p:sldLayoutId id="2147483984" r:id="rId12"/>
    <p:sldLayoutId id="2147483955" r:id="rId13"/>
    <p:sldLayoutId id="2147483980" r:id="rId14"/>
    <p:sldLayoutId id="2147483979" r:id="rId15"/>
    <p:sldLayoutId id="2147483985" r:id="rId16"/>
    <p:sldLayoutId id="2147483976" r:id="rId17"/>
    <p:sldLayoutId id="2147483988" r:id="rId18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lang="en-US" sz="3400" b="1" dirty="0">
          <a:solidFill>
            <a:srgbClr val="77243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300"/>
        </a:spcBef>
        <a:spcAft>
          <a:spcPct val="15000"/>
        </a:spcAft>
        <a:buClr>
          <a:srgbClr val="7F7F7F"/>
        </a:buClr>
        <a:buSzPct val="100000"/>
        <a:defRPr lang="en-US" sz="2800" dirty="0">
          <a:solidFill>
            <a:srgbClr val="007934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dirty="0">
          <a:solidFill>
            <a:srgbClr val="007934"/>
          </a:solidFill>
          <a:latin typeface="+mn-lt"/>
        </a:defRPr>
      </a:lvl2pPr>
      <a:lvl3pPr marL="9144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sz="1600" dirty="0">
          <a:solidFill>
            <a:srgbClr val="007934"/>
          </a:solidFill>
          <a:latin typeface="+mn-lt"/>
        </a:defRPr>
      </a:lvl3pPr>
      <a:lvl4pPr marL="120015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4pPr>
      <a:lvl5pPr marL="14859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5pPr>
      <a:lvl6pPr marL="18288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6pPr>
      <a:lvl7pPr marL="22860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7pPr>
      <a:lvl8pPr marL="27432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8pPr>
      <a:lvl9pPr marL="32004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Personal vDisk Architecture 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Shane Broomhall</a:t>
            </a:r>
          </a:p>
          <a:p>
            <a:r>
              <a:rPr smtClean="0"/>
              <a:t>APAC Readiness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999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PVD </a:t>
            </a:r>
            <a:r>
              <a:rPr lang="en-US" i="1" dirty="0" smtClean="0"/>
              <a:t>intercepts</a:t>
            </a:r>
            <a:r>
              <a:rPr lang="en-US" dirty="0" smtClean="0"/>
              <a:t> application I/O requests (files, registry keys/values) and </a:t>
            </a:r>
            <a:r>
              <a:rPr lang="en-US" i="1" dirty="0" smtClean="0"/>
              <a:t>redirects</a:t>
            </a:r>
            <a:r>
              <a:rPr lang="en-US" dirty="0" smtClean="0"/>
              <a:t> these requests …</a:t>
            </a:r>
          </a:p>
          <a:p>
            <a:pPr lvl="1"/>
            <a:r>
              <a:rPr lang="en-US" dirty="0" smtClean="0"/>
              <a:t>Some requests are satisfied from base VM content</a:t>
            </a:r>
          </a:p>
          <a:p>
            <a:pPr lvl="1"/>
            <a:r>
              <a:rPr lang="en-US" dirty="0" smtClean="0"/>
              <a:t>Some requests are satisfied from PVD content</a:t>
            </a:r>
          </a:p>
          <a:p>
            <a:r>
              <a:rPr lang="en-US" dirty="0" smtClean="0"/>
              <a:t>PVD decides which </a:t>
            </a:r>
            <a:r>
              <a:rPr lang="en-US" i="1" dirty="0" smtClean="0"/>
              <a:t>layer</a:t>
            </a:r>
            <a:r>
              <a:rPr lang="en-US" dirty="0" smtClean="0"/>
              <a:t> to satisfy the request from based on a set of </a:t>
            </a:r>
            <a:r>
              <a:rPr lang="en-US" i="1" dirty="0" smtClean="0"/>
              <a:t>rules</a:t>
            </a:r>
            <a:r>
              <a:rPr lang="en-US" dirty="0" smtClean="0"/>
              <a:t> called the </a:t>
            </a:r>
            <a:r>
              <a:rPr lang="en-US" i="1" dirty="0" smtClean="0"/>
              <a:t>resource catalog</a:t>
            </a:r>
          </a:p>
          <a:p>
            <a:r>
              <a:rPr lang="en-US" dirty="0" smtClean="0"/>
              <a:t>Resource catalog is maintained internally by PVD, and over time is updated to reflect changes in the environment</a:t>
            </a:r>
          </a:p>
          <a:p>
            <a:pPr lvl="1"/>
            <a:r>
              <a:rPr lang="en-US" dirty="0" smtClean="0"/>
              <a:t>Allows PVD to provide a blended view of both base VM image content and user changes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Personal vDisk Do?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VDA installation, PVD components are installed into the base VM image</a:t>
            </a:r>
          </a:p>
          <a:p>
            <a:pPr lvl="1"/>
            <a:r>
              <a:rPr lang="en-US" dirty="0" smtClean="0"/>
              <a:t>Propagates to each pool VM as well</a:t>
            </a:r>
          </a:p>
          <a:p>
            <a:r>
              <a:rPr lang="en-US" dirty="0" smtClean="0"/>
              <a:t>PVD detects and treats base VM mode differently than pool VM mode</a:t>
            </a:r>
          </a:p>
          <a:p>
            <a:pPr lvl="1"/>
            <a:r>
              <a:rPr lang="en-US" dirty="0" smtClean="0"/>
              <a:t>Base VM mode allows creation of the PVD </a:t>
            </a:r>
            <a:r>
              <a:rPr lang="en-US" i="1" dirty="0" smtClean="0"/>
              <a:t>inventory</a:t>
            </a:r>
            <a:r>
              <a:rPr lang="en-US" dirty="0" smtClean="0"/>
              <a:t> and is used to perform image updates</a:t>
            </a:r>
          </a:p>
          <a:p>
            <a:pPr lvl="1"/>
            <a:r>
              <a:rPr lang="en-US" dirty="0" smtClean="0"/>
              <a:t>Inventory creation is not available in pool VM mode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PVD inventory consists of a few things</a:t>
            </a:r>
          </a:p>
          <a:p>
            <a:pPr lvl="1"/>
            <a:r>
              <a:rPr lang="en-US" dirty="0" smtClean="0"/>
              <a:t>Resource catalog (addressed later)</a:t>
            </a:r>
          </a:p>
          <a:p>
            <a:pPr lvl="1"/>
            <a:r>
              <a:rPr lang="en-US" dirty="0" smtClean="0"/>
              <a:t>A set of 0-byte </a:t>
            </a:r>
            <a:r>
              <a:rPr lang="en-US" i="1" dirty="0" smtClean="0"/>
              <a:t>sentry files</a:t>
            </a:r>
            <a:r>
              <a:rPr lang="en-US" dirty="0" smtClean="0"/>
              <a:t> used to track metadata about files sourced from the base VM</a:t>
            </a:r>
          </a:p>
          <a:p>
            <a:r>
              <a:rPr lang="en-US" dirty="0" smtClean="0"/>
              <a:t>Inventory is created as the result of an administrator action</a:t>
            </a:r>
          </a:p>
          <a:p>
            <a:pPr lvl="1"/>
            <a:r>
              <a:rPr lang="en-US" dirty="0" smtClean="0"/>
              <a:t>Start -&gt; Citrix -&gt; Personal vDisk -&gt; Update Inventory</a:t>
            </a:r>
          </a:p>
          <a:p>
            <a:pPr lvl="1"/>
            <a:r>
              <a:rPr lang="en-US" dirty="0" smtClean="0"/>
              <a:t>Option is only available in the base VM</a:t>
            </a:r>
          </a:p>
          <a:p>
            <a:pPr lvl="1"/>
            <a:r>
              <a:rPr lang="en-US" dirty="0" smtClean="0"/>
              <a:t>If “Enable Personal vDisk” is selected during VDA installation, PVD will prompt the administrator to update the inventory on each base VM shutdown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Inventory is computed and placed in a </a:t>
            </a:r>
            <a:r>
              <a:rPr lang="en-US" i="1" dirty="0" smtClean="0"/>
              <a:t>template VHD</a:t>
            </a:r>
            <a:r>
              <a:rPr lang="en-US" dirty="0" smtClean="0"/>
              <a:t> stored on the base VM</a:t>
            </a:r>
          </a:p>
          <a:p>
            <a:pPr lvl="1"/>
            <a:r>
              <a:rPr lang="en-US" dirty="0" smtClean="0"/>
              <a:t>Contains the resource catalog and sentry files corresponding to the base VM</a:t>
            </a:r>
          </a:p>
          <a:p>
            <a:r>
              <a:rPr lang="en-US" dirty="0" smtClean="0"/>
              <a:t>Template VHD is saved and used during first time pool VM use</a:t>
            </a:r>
          </a:p>
          <a:p>
            <a:r>
              <a:rPr lang="en-US" dirty="0" smtClean="0"/>
              <a:t>After inventory creation, a snapshot is taken and a XD catalog is created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  <p:pic>
        <p:nvPicPr>
          <p:cNvPr id="1029" name="Picture 5" descr="C:\Users\Kimberly\AppData\Local\Microsoft\Windows\Temporary Internet Files\Content.IE5\GG01TWS9\MC90043379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95275" y="4799155"/>
            <a:ext cx="2058845" cy="205884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573927"/>
            <a:ext cx="11375136" cy="46542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- P: drive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478" y="2309527"/>
            <a:ext cx="6565900" cy="11049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4784057" y="5434067"/>
            <a:ext cx="3553611" cy="24422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/>
          </a:ln>
        </p:spPr>
      </p:cxnSp>
      <p:sp>
        <p:nvSpPr>
          <p:cNvPr id="8" name="TextBox 7"/>
          <p:cNvSpPr txBox="1"/>
          <p:nvPr/>
        </p:nvSpPr>
        <p:spPr>
          <a:xfrm>
            <a:off x="8416797" y="4860990"/>
            <a:ext cx="321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Mounted as a hidden drive (v</a:t>
            </a:r>
            <a:r>
              <a:rPr lang="en-US" dirty="0" smtClean="0">
                <a:latin typeface="+mn-lt"/>
                <a:sym typeface="Wingdings"/>
              </a:rPr>
              <a:t>:) and captures all machine state (aka data not in c:/users) – Merged as c: drive</a:t>
            </a:r>
            <a:endParaRPr lang="en-US" dirty="0" smtClean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24271" y="1139629"/>
            <a:ext cx="7137400" cy="1168400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9" idx="2"/>
          </p:cNvCxnSpPr>
          <p:nvPr/>
        </p:nvCxnSpPr>
        <p:spPr bwMode="auto">
          <a:xfrm flipH="1">
            <a:off x="6603713" y="2308029"/>
            <a:ext cx="1289258" cy="706968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/>
            <a:tailEnd type="arrow"/>
          </a:ln>
        </p:spPr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36091" y="3391682"/>
            <a:ext cx="2844006" cy="293323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438400" y="2420463"/>
            <a:ext cx="6974541" cy="1990164"/>
          </a:xfrm>
          <a:prstGeom prst="roundRect">
            <a:avLst/>
          </a:prstGeom>
          <a:solidFill>
            <a:srgbClr val="008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/>
              <a:t>P = P + V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P: drive </a:t>
            </a:r>
          </a:p>
          <a:p>
            <a:pPr lvl="1"/>
            <a:r>
              <a:rPr lang="en-US" dirty="0" smtClean="0"/>
              <a:t>…physical disk attached to the VM</a:t>
            </a:r>
          </a:p>
          <a:p>
            <a:r>
              <a:rPr lang="en-US" dirty="0" smtClean="0"/>
              <a:t>V: drive</a:t>
            </a:r>
          </a:p>
          <a:p>
            <a:pPr lvl="1"/>
            <a:r>
              <a:rPr lang="en-US" dirty="0" smtClean="0"/>
              <a:t>…contains info about                                                                                                                   installed applications etc</a:t>
            </a:r>
          </a:p>
          <a:p>
            <a:pPr lvl="1"/>
            <a:r>
              <a:rPr lang="en-US" dirty="0" smtClean="0"/>
              <a:t>Hidden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7" name="Content Placeholder 4"/>
          <p:cNvPicPr>
            <a:picLocks/>
          </p:cNvPicPr>
          <p:nvPr/>
        </p:nvPicPr>
        <p:blipFill>
          <a:blip r:embed="rId3" cstate="print"/>
          <a:srcRect l="1201" t="3125" r="6446" b="9136"/>
          <a:stretch>
            <a:fillRect/>
          </a:stretch>
        </p:blipFill>
        <p:spPr bwMode="auto">
          <a:xfrm>
            <a:off x="4712411" y="2561915"/>
            <a:ext cx="6468506" cy="3505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1</a:t>
            </a:r>
            <a:r>
              <a:rPr lang="en-US" baseline="30000" dirty="0" smtClean="0"/>
              <a:t>st</a:t>
            </a:r>
            <a:r>
              <a:rPr lang="en-US" dirty="0" smtClean="0"/>
              <a:t> VM boot, the PvD service  detects unformatted volume and formats it</a:t>
            </a:r>
          </a:p>
          <a:p>
            <a:r>
              <a:rPr lang="en-US" dirty="0" smtClean="0"/>
              <a:t>Template VHD from the base VM is copied into new volume</a:t>
            </a:r>
          </a:p>
          <a:p>
            <a:pPr lvl="1"/>
            <a:r>
              <a:rPr lang="en-US" dirty="0" smtClean="0"/>
              <a:t>VHD-inside-a-volume</a:t>
            </a:r>
          </a:p>
          <a:p>
            <a:r>
              <a:rPr lang="en-US" dirty="0" smtClean="0"/>
              <a:t>If no volume is detected, the boot process proceeds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each subsequent VM boot, PVD performs the following tasks …</a:t>
            </a:r>
          </a:p>
          <a:p>
            <a:pPr lvl="1"/>
            <a:r>
              <a:rPr lang="en-US" dirty="0" smtClean="0"/>
              <a:t>Detect the volume with the VHD inside</a:t>
            </a:r>
          </a:p>
          <a:p>
            <a:pPr lvl="1"/>
            <a:r>
              <a:rPr lang="en-US" dirty="0" smtClean="0"/>
              <a:t>Mount the VHD</a:t>
            </a:r>
          </a:p>
          <a:p>
            <a:pPr lvl="1"/>
            <a:r>
              <a:rPr lang="en-US" dirty="0" smtClean="0"/>
              <a:t>Load the resource catalog from the VHD into the system registry</a:t>
            </a:r>
          </a:p>
          <a:p>
            <a:pPr lvl="1"/>
            <a:r>
              <a:rPr lang="en-US" dirty="0" smtClean="0"/>
              <a:t>Begin interception / virtualization</a:t>
            </a:r>
          </a:p>
          <a:p>
            <a:r>
              <a:rPr lang="en-US" dirty="0" smtClean="0"/>
              <a:t>PVD will detect if the volume has increased in size and resize the VHD if needed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time, users make changes to their environment</a:t>
            </a:r>
          </a:p>
          <a:p>
            <a:pPr lvl="1"/>
            <a:r>
              <a:rPr lang="en-US" dirty="0" smtClean="0"/>
              <a:t>Add/delete/change files</a:t>
            </a:r>
          </a:p>
          <a:p>
            <a:pPr lvl="1"/>
            <a:r>
              <a:rPr lang="en-US" dirty="0" smtClean="0"/>
              <a:t>Add/delete/change registry keys/values</a:t>
            </a:r>
          </a:p>
          <a:p>
            <a:pPr lvl="1"/>
            <a:r>
              <a:rPr lang="en-US" dirty="0" smtClean="0"/>
              <a:t>Install/uninstall software (if rights permit)</a:t>
            </a:r>
          </a:p>
          <a:p>
            <a:pPr lvl="1"/>
            <a:r>
              <a:rPr lang="en-US" dirty="0" smtClean="0"/>
              <a:t>Receive provisioned applications (</a:t>
            </a:r>
            <a:r>
              <a:rPr lang="en-US" dirty="0" err="1" smtClean="0"/>
              <a:t>eg</a:t>
            </a:r>
            <a:r>
              <a:rPr lang="en-US" dirty="0" smtClean="0"/>
              <a:t>, via SCCM)</a:t>
            </a:r>
          </a:p>
          <a:p>
            <a:r>
              <a:rPr lang="en-US" dirty="0" smtClean="0"/>
              <a:t>It’s important to note that PVD captures </a:t>
            </a:r>
            <a:r>
              <a:rPr lang="en-US" b="1" i="1" dirty="0" smtClean="0"/>
              <a:t>all</a:t>
            </a:r>
            <a:r>
              <a:rPr lang="en-US" dirty="0" smtClean="0"/>
              <a:t> changes being made – these changes are redirected to the PVD VHD file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Note</a:t>
            </a:r>
            <a:r>
              <a:rPr lang="en-US" sz="2000" dirty="0" smtClean="0"/>
              <a:t>: No changes to the VM image are permitted, since the VM can be re-snapped back to the base snapshot at any time!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default, the VHD is sized to be 50% of the volume size</a:t>
            </a:r>
          </a:p>
          <a:p>
            <a:pPr lvl="1"/>
            <a:r>
              <a:rPr lang="en-US" dirty="0" smtClean="0"/>
              <a:t>The other 50% is retained for user profile storage (</a:t>
            </a:r>
            <a:r>
              <a:rPr lang="en-US" dirty="0" err="1" smtClean="0"/>
              <a:t>eg</a:t>
            </a:r>
            <a:r>
              <a:rPr lang="en-US" dirty="0" smtClean="0"/>
              <a:t>, C:\users)</a:t>
            </a:r>
          </a:p>
          <a:p>
            <a:r>
              <a:rPr lang="en-US" dirty="0" smtClean="0"/>
              <a:t>Split can be adjusted in the base VM </a:t>
            </a:r>
            <a:r>
              <a:rPr lang="en-US" i="1" dirty="0" smtClean="0"/>
              <a:t>before</a:t>
            </a:r>
            <a:r>
              <a:rPr lang="en-US" dirty="0" smtClean="0"/>
              <a:t> taking a snapshot</a:t>
            </a:r>
          </a:p>
          <a:p>
            <a:pPr lvl="1"/>
            <a:r>
              <a:rPr lang="en-US" dirty="0" smtClean="0"/>
              <a:t>You might want to do this if your customer is using a profile management solution – make the application space % higher in this case (say, 70% or 80%)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Technical Internals (cont’d)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 administrator can redefine the default 50/50 split between PUD/VHD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000" dirty="0" smtClean="0"/>
              <a:t>				  	HKLM\Software\Citrix\personal vDisk\Config</a:t>
            </a:r>
            <a:endParaRPr lang="en-US" sz="2000" dirty="0"/>
          </a:p>
        </p:txBody>
      </p:sp>
      <p:pic>
        <p:nvPicPr>
          <p:cNvPr id="9" name="Content Placeholder 6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1710" y="2528049"/>
            <a:ext cx="6974526" cy="3137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388533"/>
            <a:ext cx="11375136" cy="483969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Personal vDisk consists of the following</a:t>
            </a:r>
          </a:p>
          <a:p>
            <a:r>
              <a:rPr lang="en-US" dirty="0" smtClean="0"/>
              <a:t>Four Kernel mode drivers (KMDs)</a:t>
            </a:r>
          </a:p>
          <a:p>
            <a:pPr lvl="1"/>
            <a:r>
              <a:rPr lang="en-US" dirty="0" smtClean="0"/>
              <a:t>IVM</a:t>
            </a:r>
          </a:p>
          <a:p>
            <a:pPr lvl="1"/>
            <a:r>
              <a:rPr lang="en-US" dirty="0" smtClean="0"/>
              <a:t>IVMBOOT</a:t>
            </a:r>
          </a:p>
          <a:p>
            <a:pPr lvl="1"/>
            <a:r>
              <a:rPr lang="en-US" dirty="0" err="1" smtClean="0"/>
              <a:t>IVMPnP</a:t>
            </a:r>
            <a:endParaRPr lang="en-US" dirty="0" smtClean="0"/>
          </a:p>
          <a:p>
            <a:pPr lvl="1"/>
            <a:r>
              <a:rPr lang="en-US" dirty="0" smtClean="0"/>
              <a:t>IVMVHD</a:t>
            </a:r>
          </a:p>
          <a:p>
            <a:r>
              <a:rPr lang="en-US" dirty="0" smtClean="0"/>
              <a:t>Two user mode components</a:t>
            </a:r>
          </a:p>
          <a:p>
            <a:pPr lvl="1"/>
            <a:r>
              <a:rPr lang="en-US" dirty="0" smtClean="0"/>
              <a:t>CtxPvd.exe</a:t>
            </a:r>
          </a:p>
          <a:p>
            <a:pPr lvl="1"/>
            <a:r>
              <a:rPr lang="en-US" dirty="0" smtClean="0"/>
              <a:t>CtxPvdSvc.exe</a:t>
            </a:r>
          </a:p>
          <a:p>
            <a:r>
              <a:rPr lang="en-US" dirty="0" smtClean="0"/>
              <a:t>Utility program</a:t>
            </a:r>
          </a:p>
          <a:p>
            <a:pPr lvl="1"/>
            <a:r>
              <a:rPr lang="en-US" smtClean="0"/>
              <a:t>VHDTool.exe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Note: Phase 0 drivers are not supported inside PvD.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vDisk Components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452" y="2570026"/>
            <a:ext cx="3994274" cy="359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Footer Placeholder 3"/>
          <p:cNvSpPr>
            <a:spLocks noGrp="1"/>
          </p:cNvSpPr>
          <p:nvPr>
            <p:ph type="ftr" sz="quarter" idx="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899" tIns="60949" rIns="121899" bIns="60949"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Confidential - Do Not Distribute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06294" y="3352800"/>
            <a:ext cx="112746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008574" y="1295400"/>
            <a:ext cx="2742486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CtxPvd.exe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00708" y="2514600"/>
            <a:ext cx="3758221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CtxPvdSvc.exe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163" y="3657600"/>
            <a:ext cx="1625177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>
                <a:solidFill>
                  <a:srgbClr val="706F5C"/>
                </a:solidFill>
              </a:rPr>
              <a:t>IVMVHD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48780" y="3657600"/>
            <a:ext cx="1523603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 err="1">
                <a:solidFill>
                  <a:srgbClr val="706F5C"/>
                </a:solidFill>
              </a:rPr>
              <a:t>IVMboot</a:t>
            </a:r>
            <a:endParaRPr lang="en-US" sz="2400" dirty="0">
              <a:solidFill>
                <a:srgbClr val="706F5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83399" y="3657600"/>
            <a:ext cx="1523603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 err="1">
                <a:solidFill>
                  <a:srgbClr val="706F5C"/>
                </a:solidFill>
              </a:rPr>
              <a:t>IVMPnP</a:t>
            </a:r>
            <a:endParaRPr lang="en-US" sz="2400" dirty="0">
              <a:solidFill>
                <a:srgbClr val="706F5C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18017" y="3657600"/>
            <a:ext cx="1523603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>
                <a:solidFill>
                  <a:srgbClr val="706F5C"/>
                </a:solidFill>
              </a:rPr>
              <a:t>IVM</a:t>
            </a:r>
          </a:p>
        </p:txBody>
      </p:sp>
      <p:cxnSp>
        <p:nvCxnSpPr>
          <p:cNvPr id="23" name="Straight Arrow Connector 22"/>
          <p:cNvCxnSpPr>
            <a:stCxn id="10" idx="2"/>
            <a:endCxn id="11" idx="0"/>
          </p:cNvCxnSpPr>
          <p:nvPr/>
        </p:nvCxnSpPr>
        <p:spPr>
          <a:xfrm rot="5400000">
            <a:off x="8075019" y="2209275"/>
            <a:ext cx="609600" cy="4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  <a:endCxn id="15" idx="0"/>
          </p:cNvCxnSpPr>
          <p:nvPr/>
        </p:nvCxnSpPr>
        <p:spPr>
          <a:xfrm rot="5400000">
            <a:off x="8113119" y="3390375"/>
            <a:ext cx="533400" cy="4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09441" y="2514600"/>
            <a:ext cx="2234618" cy="6096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>
                <a:solidFill>
                  <a:srgbClr val="706F5C"/>
                </a:solidFill>
              </a:rPr>
              <a:t>VHDtool.exe</a:t>
            </a:r>
          </a:p>
        </p:txBody>
      </p:sp>
      <p:cxnSp>
        <p:nvCxnSpPr>
          <p:cNvPr id="37" name="Straight Arrow Connector 36"/>
          <p:cNvCxnSpPr>
            <a:stCxn id="29" idx="2"/>
            <a:endCxn id="12" idx="0"/>
          </p:cNvCxnSpPr>
          <p:nvPr/>
        </p:nvCxnSpPr>
        <p:spPr>
          <a:xfrm rot="5400000">
            <a:off x="1460052" y="3390375"/>
            <a:ext cx="533400" cy="4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15" idx="2"/>
            <a:endCxn id="12" idx="2"/>
          </p:cNvCxnSpPr>
          <p:nvPr/>
        </p:nvCxnSpPr>
        <p:spPr>
          <a:xfrm rot="5400000">
            <a:off x="5053817" y="940669"/>
            <a:ext cx="3175" cy="6653067"/>
          </a:xfrm>
          <a:prstGeom prst="bentConnector3">
            <a:avLst>
              <a:gd name="adj1" fmla="val 6674265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15" idx="2"/>
            <a:endCxn id="14" idx="2"/>
          </p:cNvCxnSpPr>
          <p:nvPr/>
        </p:nvCxnSpPr>
        <p:spPr>
          <a:xfrm rot="5400000">
            <a:off x="7263042" y="3149892"/>
            <a:ext cx="3175" cy="2234618"/>
          </a:xfrm>
          <a:prstGeom prst="bentConnector3">
            <a:avLst>
              <a:gd name="adj1" fmla="val 4206468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15" idx="2"/>
            <a:endCxn id="13" idx="2"/>
          </p:cNvCxnSpPr>
          <p:nvPr/>
        </p:nvCxnSpPr>
        <p:spPr>
          <a:xfrm rot="5400000">
            <a:off x="6145733" y="2032583"/>
            <a:ext cx="3175" cy="4469236"/>
          </a:xfrm>
          <a:prstGeom prst="bentConnector3">
            <a:avLst>
              <a:gd name="adj1" fmla="val 5402974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293816" y="1447800"/>
            <a:ext cx="914400" cy="533400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ctr">
              <a:defRPr/>
            </a:pPr>
            <a:r>
              <a:rPr lang="en-US" sz="2400" dirty="0">
                <a:solidFill>
                  <a:srgbClr val="706F5C"/>
                </a:solidFill>
              </a:rPr>
              <a:t>VHD</a:t>
            </a:r>
          </a:p>
        </p:txBody>
      </p:sp>
      <p:cxnSp>
        <p:nvCxnSpPr>
          <p:cNvPr id="25" name="Elbow Connector 24"/>
          <p:cNvCxnSpPr>
            <a:stCxn id="12" idx="1"/>
            <a:endCxn id="22" idx="1"/>
          </p:cNvCxnSpPr>
          <p:nvPr/>
        </p:nvCxnSpPr>
        <p:spPr>
          <a:xfrm rot="10800000" flipH="1">
            <a:off x="914162" y="1714502"/>
            <a:ext cx="379650" cy="2247900"/>
          </a:xfrm>
          <a:prstGeom prst="bentConnector3">
            <a:avLst>
              <a:gd name="adj1" fmla="val -16239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9" idx="0"/>
            <a:endCxn id="22" idx="2"/>
          </p:cNvCxnSpPr>
          <p:nvPr/>
        </p:nvCxnSpPr>
        <p:spPr>
          <a:xfrm rot="5400000" flipH="1" flipV="1">
            <a:off x="1472180" y="2235772"/>
            <a:ext cx="533400" cy="24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10501727" y="2757906"/>
            <a:ext cx="147547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9" rIns="91436" bIns="45719">
            <a:spAutoFit/>
          </a:bodyPr>
          <a:lstStyle/>
          <a:p>
            <a:r>
              <a:rPr lang="en-US" sz="3200" dirty="0"/>
              <a:t>User</a:t>
            </a:r>
          </a:p>
        </p:txBody>
      </p:sp>
      <p:sp>
        <p:nvSpPr>
          <p:cNvPr id="26" name="TextBox 8"/>
          <p:cNvSpPr txBox="1">
            <a:spLocks noChangeArrowheads="1"/>
          </p:cNvSpPr>
          <p:nvPr/>
        </p:nvSpPr>
        <p:spPr bwMode="auto">
          <a:xfrm>
            <a:off x="10266690" y="3581699"/>
            <a:ext cx="147547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9" rIns="91436" bIns="45719">
            <a:spAutoFit/>
          </a:bodyPr>
          <a:lstStyle/>
          <a:p>
            <a:r>
              <a:rPr lang="en-US" sz="3200" dirty="0"/>
              <a:t>Kernel</a:t>
            </a: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772432"/>
                </a:solidFill>
              </a:rPr>
              <a:t>Component </a:t>
            </a:r>
            <a:r>
              <a:rPr lang="en-US" sz="3600" dirty="0">
                <a:solidFill>
                  <a:srgbClr val="772432"/>
                </a:solidFill>
              </a:rPr>
              <a:t>Interaction</a:t>
            </a:r>
          </a:p>
        </p:txBody>
      </p:sp>
    </p:spTree>
    <p:extLst>
      <p:ext uri="{BB962C8B-B14F-4D97-AF65-F5344CB8AC3E}">
        <p14:creationId xmlns:p14="http://schemas.microsoft.com/office/powerpoint/2010/main" val="324112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IVM is the heart of the system…</a:t>
            </a:r>
          </a:p>
          <a:p>
            <a:r>
              <a:rPr lang="en-US" dirty="0" smtClean="0"/>
              <a:t>Is a Windows </a:t>
            </a:r>
            <a:r>
              <a:rPr lang="en-US" dirty="0" err="1" smtClean="0"/>
              <a:t>minifilter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Registry filtering/virtualization via callbacks (Open/Close/Create/Set Values)</a:t>
            </a:r>
          </a:p>
          <a:p>
            <a:pPr lvl="1"/>
            <a:r>
              <a:rPr lang="en-US" dirty="0" err="1" smtClean="0"/>
              <a:t>Filesystem</a:t>
            </a:r>
            <a:r>
              <a:rPr lang="en-US" dirty="0" smtClean="0"/>
              <a:t> filtering/virtualization via </a:t>
            </a:r>
            <a:r>
              <a:rPr lang="en-US" dirty="0" err="1" smtClean="0"/>
              <a:t>minifilter</a:t>
            </a:r>
            <a:r>
              <a:rPr lang="en-US" dirty="0" smtClean="0"/>
              <a:t> attachments (Create/Open, etc)  </a:t>
            </a:r>
          </a:p>
          <a:p>
            <a:pPr marL="228600" lvl="1" indent="-228600">
              <a:spcBef>
                <a:spcPts val="1600"/>
              </a:spcBef>
              <a:spcAft>
                <a:spcPts val="0"/>
              </a:spcAft>
            </a:pPr>
            <a:r>
              <a:rPr lang="en-US" sz="3200" dirty="0" smtClean="0"/>
              <a:t>Has the ability to inspect/modify I/O requests</a:t>
            </a:r>
          </a:p>
          <a:p>
            <a:pPr marL="228600" lvl="1" indent="-228600">
              <a:spcBef>
                <a:spcPts val="1600"/>
              </a:spcBef>
              <a:spcAft>
                <a:spcPts val="0"/>
              </a:spcAft>
            </a:pPr>
            <a:r>
              <a:rPr lang="en-US" sz="3200" dirty="0" smtClean="0"/>
              <a:t>For each resource request</a:t>
            </a:r>
          </a:p>
          <a:p>
            <a:pPr marL="400050" lvl="2" indent="-228600">
              <a:spcBef>
                <a:spcPts val="1600"/>
              </a:spcBef>
              <a:spcAft>
                <a:spcPts val="0"/>
              </a:spcAft>
            </a:pPr>
            <a:r>
              <a:rPr lang="en-US" sz="2400" dirty="0" smtClean="0">
                <a:latin typeface="+mj-lt"/>
              </a:rPr>
              <a:t>IVM determines which layer to satisfy the request from</a:t>
            </a:r>
          </a:p>
          <a:p>
            <a:pPr marL="400050" lvl="2" indent="-228600">
              <a:spcBef>
                <a:spcPts val="1600"/>
              </a:spcBef>
              <a:spcAft>
                <a:spcPts val="0"/>
              </a:spcAft>
            </a:pPr>
            <a:r>
              <a:rPr lang="en-US" sz="2400" dirty="0" smtClean="0">
                <a:latin typeface="+mj-lt"/>
              </a:rPr>
              <a:t>Achieved by consulting a resource catalog (rules) which reflects the previous computer inventory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Granted an altitude of 137000 by Microsoft</a:t>
            </a:r>
          </a:p>
          <a:p>
            <a:r>
              <a:rPr lang="en-US" dirty="0" smtClean="0"/>
              <a:t>Use ‘</a:t>
            </a:r>
            <a:r>
              <a:rPr lang="en-US" dirty="0" err="1" smtClean="0"/>
              <a:t>fltmc</a:t>
            </a:r>
            <a:r>
              <a:rPr lang="en-US" dirty="0" smtClean="0"/>
              <a:t>’ command to view a list of currently loaded drivers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 (cont’d)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" b="35519"/>
          <a:stretch>
            <a:fillRect/>
          </a:stretch>
        </p:blipFill>
        <p:spPr bwMode="auto">
          <a:xfrm>
            <a:off x="2044253" y="3010210"/>
            <a:ext cx="8175513" cy="2852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is limited to the initial boot process only</a:t>
            </a:r>
          </a:p>
          <a:p>
            <a:r>
              <a:rPr lang="en-US" dirty="0" smtClean="0"/>
              <a:t>Receives and process signals/events from IVM</a:t>
            </a:r>
          </a:p>
          <a:p>
            <a:r>
              <a:rPr lang="en-US" dirty="0" smtClean="0"/>
              <a:t>Works to block system boot past Phase 1 until confirmation of a PvD volume can be confirmed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IVMBOOT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Citrix’s version of MS VHD</a:t>
            </a:r>
          </a:p>
          <a:p>
            <a:r>
              <a:rPr lang="en-US" dirty="0" smtClean="0"/>
              <a:t>Works with User Mode applications</a:t>
            </a:r>
          </a:p>
          <a:p>
            <a:r>
              <a:rPr lang="en-US" dirty="0" smtClean="0"/>
              <a:t>Supports Windows XP</a:t>
            </a:r>
          </a:p>
          <a:p>
            <a:r>
              <a:rPr lang="en-US" dirty="0" smtClean="0"/>
              <a:t>Can be controlled via command line tool VhdTool.exe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IVMVHD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Personal vDisk contains the following User Mode components</a:t>
            </a:r>
          </a:p>
          <a:p>
            <a:r>
              <a:rPr lang="en-US" dirty="0" smtClean="0"/>
              <a:t>CtxPvd.exe</a:t>
            </a:r>
          </a:p>
          <a:p>
            <a:pPr lvl="1"/>
            <a:r>
              <a:rPr lang="en-US" dirty="0" smtClean="0"/>
              <a:t>Provides a way to control the PvD Service (CtxPvdSvc.exe)</a:t>
            </a:r>
          </a:p>
          <a:p>
            <a:pPr lvl="1"/>
            <a:r>
              <a:rPr lang="en-US" dirty="0" smtClean="0"/>
              <a:t>Functionality includes image updates and interception of shutdown requests on Win7 base VMs</a:t>
            </a:r>
          </a:p>
          <a:p>
            <a:r>
              <a:rPr lang="en-US" dirty="0" smtClean="0"/>
              <a:t>CtxPvdSvc.exe</a:t>
            </a:r>
          </a:p>
          <a:p>
            <a:pPr lvl="1"/>
            <a:r>
              <a:rPr lang="en-US" dirty="0" smtClean="0"/>
              <a:t>Manages image updates </a:t>
            </a:r>
          </a:p>
          <a:p>
            <a:pPr lvl="1"/>
            <a:r>
              <a:rPr lang="en-US" dirty="0" smtClean="0"/>
              <a:t>Formats PvD disk on first time startup</a:t>
            </a:r>
          </a:p>
          <a:p>
            <a:pPr lvl="1"/>
            <a:r>
              <a:rPr lang="en-US" dirty="0" smtClean="0"/>
              <a:t>Runs locally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 Components	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535" y="3914733"/>
            <a:ext cx="2820861" cy="253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VhdTool.exe</a:t>
            </a:r>
          </a:p>
          <a:p>
            <a:pPr lvl="1"/>
            <a:r>
              <a:rPr lang="en-US" sz="2800" dirty="0" smtClean="0"/>
              <a:t>Used to mount/format/dismount PvD VHD files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PvDWMI.dll</a:t>
            </a:r>
          </a:p>
          <a:p>
            <a:pPr lvl="1"/>
            <a:r>
              <a:rPr lang="en-US" sz="2800" dirty="0" smtClean="0"/>
              <a:t>A means to query PvD stats</a:t>
            </a:r>
          </a:p>
          <a:p>
            <a:pPr lvl="2"/>
            <a:r>
              <a:rPr lang="en-US" sz="2400" dirty="0" smtClean="0">
                <a:latin typeface="+mj-lt"/>
              </a:rPr>
              <a:t>Available profile space</a:t>
            </a:r>
          </a:p>
          <a:p>
            <a:pPr lvl="2"/>
            <a:r>
              <a:rPr lang="en-US" sz="2400" dirty="0" smtClean="0">
                <a:latin typeface="+mj-lt"/>
              </a:rPr>
              <a:t>Available VHD space</a:t>
            </a:r>
          </a:p>
          <a:p>
            <a:pPr lvl="1"/>
            <a:r>
              <a:rPr lang="en-US" sz="2800" dirty="0" smtClean="0"/>
              <a:t>Used to reset the PvD VHD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 Components (cont’d)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82" y="2792349"/>
            <a:ext cx="6204757" cy="280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PvD Components in Operation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</p:spPr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1"/>
                </a:solidFill>
              </a:rPr>
              <a:t>On first time boot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notices the PUD is unformatted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formats the PUD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copies the initial inventory VHD (inherited from the base VM) into the new PUD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restarts the machine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tx1"/>
                </a:solidFill>
              </a:rPr>
              <a:t>On second (and subsequent boots)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tx1"/>
                </a:solidFill>
              </a:rPr>
              <a:t>IVM detects a volume (PUD) attachment notification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tx1"/>
                </a:solidFill>
              </a:rPr>
              <a:t>IVM inspects the volume, looks for the correct VHD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tx1"/>
                </a:solidFill>
              </a:rPr>
              <a:t>If found, IVM performs the PVD startup sequence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 Machine Boot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PVD consists of different types of catalogs (rules)</a:t>
            </a:r>
          </a:p>
          <a:p>
            <a:pPr lvl="1"/>
            <a:r>
              <a:rPr lang="en-US" dirty="0" smtClean="0"/>
              <a:t>Enumerated</a:t>
            </a:r>
          </a:p>
          <a:p>
            <a:pPr lvl="1"/>
            <a:r>
              <a:rPr lang="en-US" dirty="0" smtClean="0"/>
              <a:t>Inclusion/Exception</a:t>
            </a:r>
          </a:p>
          <a:p>
            <a:r>
              <a:rPr lang="en-US" dirty="0" smtClean="0"/>
              <a:t>Catalogs stored as registry hive files inside the workspace VHD</a:t>
            </a:r>
          </a:p>
          <a:p>
            <a:pPr lvl="1"/>
            <a:r>
              <a:rPr lang="en-US" dirty="0" smtClean="0"/>
              <a:t>HKLM\</a:t>
            </a:r>
            <a:r>
              <a:rPr lang="en-US" dirty="0" err="1" smtClean="0"/>
              <a:t>MojoControl</a:t>
            </a:r>
            <a:r>
              <a:rPr lang="en-US" dirty="0" smtClean="0"/>
              <a:t>\</a:t>
            </a:r>
            <a:r>
              <a:rPr lang="en-US" dirty="0" err="1" smtClean="0"/>
              <a:t>FileCatalog</a:t>
            </a:r>
            <a:endParaRPr lang="en-US" dirty="0" smtClean="0"/>
          </a:p>
          <a:p>
            <a:pPr lvl="1"/>
            <a:r>
              <a:rPr lang="en-US" dirty="0" smtClean="0"/>
              <a:t>Loaded by IVM during initial startup</a:t>
            </a:r>
          </a:p>
          <a:p>
            <a:r>
              <a:rPr lang="en-US" dirty="0" smtClean="0"/>
              <a:t>Catalogs maintained over time by adjusting their layer indicators to reflect locations of resources</a:t>
            </a:r>
          </a:p>
          <a:p>
            <a:pPr lvl="1"/>
            <a:r>
              <a:rPr lang="en-US" dirty="0" smtClean="0"/>
              <a:t>File deletions</a:t>
            </a:r>
          </a:p>
          <a:p>
            <a:pPr lvl="1"/>
            <a:r>
              <a:rPr lang="en-US" dirty="0" smtClean="0"/>
              <a:t>Registry key additions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	HKEY_LOCAL_MACHINE\</a:t>
            </a:r>
            <a:r>
              <a:rPr lang="en-US" sz="2000" dirty="0" err="1" smtClean="0"/>
              <a:t>MojoControl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Catalogs 	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Catalogs updated and patched as part of base image update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Catalogs (cont’d)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682" y="2528046"/>
            <a:ext cx="6619677" cy="2242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913" y="3968858"/>
            <a:ext cx="7093835" cy="2037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7264" y="2173493"/>
            <a:ext cx="3692006" cy="4091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5971" y="2069447"/>
            <a:ext cx="5333347" cy="431112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startup, IVM attaches and inspects all system disks looking for key characteristics:</a:t>
            </a:r>
          </a:p>
          <a:p>
            <a:pPr lvl="1"/>
            <a:r>
              <a:rPr lang="en-US" dirty="0" smtClean="0"/>
              <a:t>If a disk is unformatted…IVM ignores it</a:t>
            </a:r>
          </a:p>
          <a:p>
            <a:pPr lvl="1"/>
            <a:r>
              <a:rPr lang="en-US" dirty="0" smtClean="0"/>
              <a:t>A disk containing \UserData.vhd file </a:t>
            </a:r>
            <a:r>
              <a:rPr lang="en-US" i="1" dirty="0" smtClean="0"/>
              <a:t>and</a:t>
            </a:r>
            <a:r>
              <a:rPr lang="en-US" dirty="0" smtClean="0"/>
              <a:t> a GUID file that matches what is recorded in IVM’s service registry</a:t>
            </a:r>
          </a:p>
          <a:p>
            <a:pPr lvl="1"/>
            <a:r>
              <a:rPr lang="en-US" dirty="0" smtClean="0"/>
              <a:t>Change in Personal vDisk size</a:t>
            </a:r>
          </a:p>
          <a:p>
            <a:r>
              <a:rPr lang="en-US" dirty="0" smtClean="0"/>
              <a:t>If a GUID match is found</a:t>
            </a:r>
          </a:p>
          <a:p>
            <a:pPr lvl="1"/>
            <a:r>
              <a:rPr lang="en-US" dirty="0" smtClean="0"/>
              <a:t>IVMVHD driver mounts the volume to the drive letter specified in the PVD software registry (V:\, by default)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 - Startup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IVM</a:t>
            </a:r>
            <a:r>
              <a:rPr lang="en-US" dirty="0" smtClean="0">
                <a:solidFill>
                  <a:schemeClr val="tx1"/>
                </a:solidFill>
              </a:rPr>
              <a:t> notices the inventory marker (GUID) is outdated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It does not perform a standard startup (mounts VHD only)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applies the difference from the previous inventory to the user’s disk</a:t>
            </a:r>
          </a:p>
          <a:p>
            <a:pPr lvl="1">
              <a:lnSpc>
                <a:spcPct val="100000"/>
              </a:lnSpc>
            </a:pPr>
            <a:r>
              <a:rPr lang="en-US" dirty="0" err="1" smtClean="0">
                <a:solidFill>
                  <a:schemeClr val="tx1"/>
                </a:solidFill>
              </a:rPr>
              <a:t>CtxPvdSvc</a:t>
            </a:r>
            <a:r>
              <a:rPr lang="en-US" dirty="0" smtClean="0">
                <a:solidFill>
                  <a:schemeClr val="tx1"/>
                </a:solidFill>
              </a:rPr>
              <a:t> updates the inventory marker and machine boot proceeds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IVM - Startup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788926" y="4429561"/>
            <a:ext cx="5578321" cy="1845733"/>
            <a:chOff x="5788926" y="4429561"/>
            <a:chExt cx="5578321" cy="1845733"/>
          </a:xfrm>
        </p:grpSpPr>
        <p:pic>
          <p:nvPicPr>
            <p:cNvPr id="7" name="Picture 6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8926" y="4429561"/>
              <a:ext cx="5542462" cy="184573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Oval 7"/>
            <p:cNvSpPr/>
            <p:nvPr/>
          </p:nvSpPr>
          <p:spPr>
            <a:xfrm>
              <a:off x="9179859" y="5289179"/>
              <a:ext cx="2187388" cy="519952"/>
            </a:xfrm>
            <a:prstGeom prst="ellipse">
              <a:avLst/>
            </a:prstGeom>
            <a:solidFill>
              <a:srgbClr val="008B95">
                <a:alpha val="0"/>
              </a:srgbClr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7775" y="3330077"/>
            <a:ext cx="6458133" cy="2563380"/>
            <a:chOff x="517775" y="3330077"/>
            <a:chExt cx="6458133" cy="2563380"/>
          </a:xfrm>
        </p:grpSpPr>
        <p:pic>
          <p:nvPicPr>
            <p:cNvPr id="6" name="Picture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775" y="3330077"/>
              <a:ext cx="6458133" cy="25633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Oval 8"/>
            <p:cNvSpPr/>
            <p:nvPr/>
          </p:nvSpPr>
          <p:spPr>
            <a:xfrm>
              <a:off x="3451410" y="4034118"/>
              <a:ext cx="3469340" cy="555812"/>
            </a:xfrm>
            <a:prstGeom prst="ellipse">
              <a:avLst/>
            </a:prstGeom>
            <a:solidFill>
              <a:srgbClr val="008B95">
                <a:alpha val="0"/>
              </a:srgbClr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PUDs</a:t>
            </a:r>
          </a:p>
          <a:p>
            <a:pPr lvl="1"/>
            <a:r>
              <a:rPr lang="en-US" sz="2800" dirty="0" smtClean="0"/>
              <a:t>Created and attached via Desktop Studio/PVS wizard</a:t>
            </a:r>
          </a:p>
          <a:p>
            <a:pPr lvl="1"/>
            <a:r>
              <a:rPr lang="en-US" sz="2800" dirty="0" smtClean="0"/>
              <a:t>Formatted during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PVD boot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VHDs </a:t>
            </a:r>
          </a:p>
          <a:p>
            <a:pPr lvl="1"/>
            <a:r>
              <a:rPr lang="en-US" sz="2800" dirty="0" smtClean="0"/>
              <a:t>UserData.vhd contains program files content</a:t>
            </a:r>
          </a:p>
          <a:p>
            <a:pPr lvl="1"/>
            <a:r>
              <a:rPr lang="en-US" sz="2800" dirty="0" smtClean="0"/>
              <a:t>Consist of workspace content</a:t>
            </a:r>
          </a:p>
          <a:p>
            <a:pPr lvl="1"/>
            <a:r>
              <a:rPr lang="en-US" sz="2800" dirty="0" smtClean="0"/>
              <a:t>Sized separately from PUD</a:t>
            </a:r>
          </a:p>
          <a:p>
            <a:pPr lvl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time, users make changes to their environment</a:t>
            </a:r>
          </a:p>
          <a:p>
            <a:pPr lvl="1"/>
            <a:r>
              <a:rPr lang="en-US" sz="2800" dirty="0" smtClean="0"/>
              <a:t>Add/delete/change files</a:t>
            </a:r>
          </a:p>
          <a:p>
            <a:pPr lvl="1"/>
            <a:r>
              <a:rPr lang="en-US" sz="2800" dirty="0" smtClean="0"/>
              <a:t>Add/delete/change registry keys/values</a:t>
            </a:r>
          </a:p>
          <a:p>
            <a:pPr lvl="1"/>
            <a:r>
              <a:rPr lang="en-US" sz="2800" dirty="0" smtClean="0"/>
              <a:t>Install/uninstall software (if rights permit)</a:t>
            </a:r>
          </a:p>
          <a:p>
            <a:pPr lvl="1"/>
            <a:r>
              <a:rPr lang="en-US" sz="2800" dirty="0" smtClean="0"/>
              <a:t>Receive provisioned applications</a:t>
            </a:r>
          </a:p>
          <a:p>
            <a:r>
              <a:rPr lang="en-US" dirty="0" smtClean="0"/>
              <a:t>It’s important to note that PvD captures </a:t>
            </a:r>
            <a:r>
              <a:rPr lang="en-US" b="1" i="1" dirty="0" smtClean="0"/>
              <a:t>all</a:t>
            </a:r>
            <a:r>
              <a:rPr lang="en-US" dirty="0" smtClean="0"/>
              <a:t> changes being </a:t>
            </a:r>
            <a:r>
              <a:rPr lang="en-US" sz="2800" dirty="0" smtClean="0"/>
              <a:t>made – these changes are redirected to the PvD VHD file</a:t>
            </a:r>
          </a:p>
          <a:p>
            <a:pPr lvl="1"/>
            <a:r>
              <a:rPr lang="en-US" sz="2800" dirty="0" smtClean="0"/>
              <a:t>No changes to the VM image are permitted, since the VM can be re-snapped back to the base snapshot at any time!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–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 (cont’d)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31625" y="6400800"/>
            <a:ext cx="457200" cy="153988"/>
          </a:xfrm>
          <a:prstGeom prst="rect">
            <a:avLst/>
          </a:prstGeom>
        </p:spPr>
        <p:txBody>
          <a:bodyPr/>
          <a:lstStyle/>
          <a:p>
            <a:fld id="{41902414-9A14-4BC8-82FA-CDF2614AD54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086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61368" y="4572000"/>
            <a:ext cx="4117339" cy="106680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r">
              <a:defRPr/>
            </a:pPr>
            <a:r>
              <a:rPr lang="en-US" sz="2000" b="1" dirty="0">
                <a:solidFill>
                  <a:schemeClr val="bg1"/>
                </a:solidFill>
              </a:rPr>
              <a:t>                                      PUD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PUD size determines VHD size</a:t>
            </a:r>
          </a:p>
          <a:p>
            <a:pPr lvl="1"/>
            <a:r>
              <a:rPr lang="en-US" sz="2800" dirty="0" smtClean="0"/>
              <a:t>VHD size increases as PUD size increases/grows</a:t>
            </a:r>
          </a:p>
          <a:p>
            <a:r>
              <a:rPr lang="en-US" dirty="0" smtClean="0"/>
              <a:t>Modify size of PVD in hypervisor console</a:t>
            </a:r>
          </a:p>
          <a:p>
            <a:pPr lvl="1"/>
            <a:r>
              <a:rPr lang="en-US" sz="2800" dirty="0" smtClean="0"/>
              <a:t>Cannot be resized while VM is running 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For example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8917" name="Footer Placeholder 3"/>
          <p:cNvSpPr>
            <a:spLocks noGrp="1"/>
          </p:cNvSpPr>
          <p:nvPr>
            <p:ph type="ftr" sz="quarter" idx="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Confidential - Do Not Distribute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 (cont’d)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1372" y="4572000"/>
            <a:ext cx="2056844" cy="10668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>
              <a:defRPr/>
            </a:pPr>
            <a:r>
              <a:rPr lang="en-US" sz="2000" b="1" dirty="0" smtClean="0"/>
              <a:t>Profile (5GB)</a:t>
            </a:r>
            <a:endParaRPr lang="en-US" sz="2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018215" y="4572000"/>
            <a:ext cx="2006097" cy="1066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>
              <a:defRPr/>
            </a:pPr>
            <a:r>
              <a:rPr lang="en-US" sz="2000" b="1" dirty="0">
                <a:solidFill>
                  <a:srgbClr val="706F5C"/>
                </a:solidFill>
              </a:rPr>
              <a:t>App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706F5C"/>
                </a:solidFill>
              </a:rPr>
              <a:t>VHD (5GB)</a:t>
            </a:r>
            <a:endParaRPr lang="en-US" sz="2000" b="1" dirty="0">
              <a:solidFill>
                <a:srgbClr val="706F5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7013" y="3755501"/>
            <a:ext cx="4190444" cy="36933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dirty="0" smtClean="0"/>
              <a:t>Initial PUD size 10GB, 50/50% split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49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61368" y="4572000"/>
            <a:ext cx="6029911" cy="106680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 algn="r">
              <a:defRPr/>
            </a:pPr>
            <a:r>
              <a:rPr lang="en-US" sz="2400" b="1" dirty="0">
                <a:solidFill>
                  <a:schemeClr val="bg1"/>
                </a:solidFill>
              </a:rPr>
              <a:t>                                      PUD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PUD size determines VHD size</a:t>
            </a:r>
          </a:p>
          <a:p>
            <a:pPr lvl="1"/>
            <a:r>
              <a:rPr lang="en-US" sz="2800" dirty="0" smtClean="0"/>
              <a:t>VHD size increases as PUD size increases/grows</a:t>
            </a:r>
          </a:p>
          <a:p>
            <a:r>
              <a:rPr lang="en-US" dirty="0" smtClean="0"/>
              <a:t>Modify size of PVD in hypervisor console</a:t>
            </a:r>
          </a:p>
          <a:p>
            <a:pPr lvl="1"/>
            <a:r>
              <a:rPr lang="en-US" sz="2800" dirty="0" smtClean="0"/>
              <a:t>Cannot be resized while VM is running 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For </a:t>
            </a:r>
            <a:r>
              <a:rPr lang="en-US" dirty="0"/>
              <a:t>example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8917" name="Footer Placeholder 3"/>
          <p:cNvSpPr>
            <a:spLocks noGrp="1"/>
          </p:cNvSpPr>
          <p:nvPr>
            <p:ph type="ftr" sz="quarter" idx="3"/>
          </p:nvPr>
        </p:nvSpPr>
        <p:spPr bwMode="auto">
          <a:xfrm>
            <a:off x="5029891" y="6408109"/>
            <a:ext cx="2129044" cy="26160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Confidential - Do Not Distribute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 (cont’d)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1371" y="4572000"/>
            <a:ext cx="3123644" cy="10668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>
              <a:defRPr/>
            </a:pPr>
            <a:r>
              <a:rPr lang="en-US" sz="2400" b="1" dirty="0" smtClean="0"/>
              <a:t>Profile (7.5GB)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7085015" y="4572000"/>
            <a:ext cx="2881541" cy="1066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9" rIns="91436" bIns="45719" anchor="ctr"/>
          <a:lstStyle/>
          <a:p>
            <a:pPr>
              <a:defRPr/>
            </a:pPr>
            <a:r>
              <a:rPr lang="en-US" sz="2400" b="1" dirty="0">
                <a:solidFill>
                  <a:srgbClr val="706F5C"/>
                </a:solidFill>
              </a:rPr>
              <a:t>App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706F5C"/>
                </a:solidFill>
              </a:rPr>
              <a:t>VHD (7.5GB)</a:t>
            </a:r>
            <a:endParaRPr lang="en-US" sz="2400" b="1" dirty="0">
              <a:solidFill>
                <a:srgbClr val="706F5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27863" y="4055810"/>
            <a:ext cx="6686252" cy="36933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dirty="0" smtClean="0"/>
              <a:t>50/50 split preserves desired allocation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181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Modify size of PVD in hypervisor console</a:t>
            </a:r>
          </a:p>
          <a:p>
            <a:r>
              <a:rPr lang="en-US" dirty="0" smtClean="0"/>
              <a:t>Resize-personal-</a:t>
            </a:r>
            <a:r>
              <a:rPr lang="en-US" dirty="0" err="1" smtClean="0"/>
              <a:t>vdiskpool</a:t>
            </a:r>
            <a:r>
              <a:rPr lang="en-US" dirty="0" smtClean="0"/>
              <a:t> script</a:t>
            </a:r>
          </a:p>
          <a:p>
            <a:pPr lvl="1"/>
            <a:r>
              <a:rPr lang="en-US" dirty="0" smtClean="0"/>
              <a:t>Will resize the PvD size for all VMs in a pool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Note</a:t>
            </a:r>
            <a:r>
              <a:rPr lang="en-US" dirty="0" smtClean="0"/>
              <a:t>: Script cannot be used to reduce size of the PvD pool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4013" y="6410137"/>
            <a:ext cx="3860800" cy="365125"/>
          </a:xfrm>
        </p:spPr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 (cont’d)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 b="34057"/>
          <a:stretch>
            <a:fillRect/>
          </a:stretch>
        </p:blipFill>
        <p:spPr bwMode="auto">
          <a:xfrm>
            <a:off x="4610787" y="3083869"/>
            <a:ext cx="7007472" cy="2779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72" y="3316390"/>
            <a:ext cx="6646023" cy="202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0099" y="3028264"/>
            <a:ext cx="5812959" cy="321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PVD VHDs can be reset externally using Desktop Director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Management (cont’d)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2139741"/>
            <a:ext cx="4213599" cy="4171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5665691" y="3352798"/>
            <a:ext cx="1613647" cy="555811"/>
          </a:xfrm>
          <a:prstGeom prst="ellipse">
            <a:avLst/>
          </a:prstGeom>
          <a:solidFill>
            <a:srgbClr val="008B95">
              <a:alpha val="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 smtClean="0"/>
              <a:t>Differencing disks store changes as block-based differences</a:t>
            </a:r>
          </a:p>
          <a:p>
            <a:pPr lvl="1"/>
            <a:r>
              <a:rPr lang="en-US" sz="3200" dirty="0" err="1" smtClean="0"/>
              <a:t>PvD</a:t>
            </a:r>
            <a:r>
              <a:rPr lang="en-US" sz="3200" dirty="0" smtClean="0"/>
              <a:t> stores changes “fully”, </a:t>
            </a:r>
            <a:r>
              <a:rPr lang="en-US" sz="3200" dirty="0" err="1" smtClean="0"/>
              <a:t>eg</a:t>
            </a:r>
            <a:r>
              <a:rPr lang="en-US" sz="3200" dirty="0" smtClean="0"/>
              <a:t>, complete files/registry keys/values/etc.</a:t>
            </a:r>
            <a:endParaRPr lang="en-US" sz="3200" dirty="0"/>
          </a:p>
          <a:p>
            <a:pPr lvl="1"/>
            <a:r>
              <a:rPr lang="en-US" sz="3200" dirty="0" smtClean="0"/>
              <a:t>This key difference allows </a:t>
            </a:r>
            <a:r>
              <a:rPr lang="en-US" sz="3200" dirty="0" err="1" smtClean="0"/>
              <a:t>PvD</a:t>
            </a:r>
            <a:r>
              <a:rPr lang="en-US" sz="3200" dirty="0" smtClean="0"/>
              <a:t> to retain user personalization and merge changes across image updates (something competitors don’t yet have!)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–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PvDs</a:t>
            </a:r>
            <a:r>
              <a:rPr lang="en-US" dirty="0" smtClean="0"/>
              <a:t> are not differencing disks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31625" y="6400800"/>
            <a:ext cx="457200" cy="153988"/>
          </a:xfrm>
          <a:prstGeom prst="rect">
            <a:avLst/>
          </a:prstGeom>
        </p:spPr>
        <p:txBody>
          <a:bodyPr/>
          <a:lstStyle/>
          <a:p>
            <a:fld id="{41902414-9A14-4BC8-82FA-CDF2614AD54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860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kern="1200" dirty="0" smtClean="0">
                <a:solidFill>
                  <a:schemeClr val="tx1"/>
                </a:solidFill>
              </a:rPr>
              <a:t>Q: 	If you try to exceed the space allocated for the 			PVD what happens?</a:t>
            </a:r>
          </a:p>
          <a:p>
            <a:pPr>
              <a:buNone/>
            </a:pPr>
            <a:r>
              <a:rPr lang="en-US" kern="1200" dirty="0" smtClean="0">
                <a:solidFill>
                  <a:schemeClr val="tx1"/>
                </a:solidFill>
              </a:rPr>
              <a:t>A: 	You will get a warning!</a:t>
            </a:r>
          </a:p>
          <a:p>
            <a:pPr>
              <a:buNone/>
            </a:pPr>
            <a:endParaRPr lang="en-US" kern="1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kern="1200" dirty="0" smtClean="0">
                <a:solidFill>
                  <a:schemeClr val="tx1"/>
                </a:solidFill>
              </a:rPr>
              <a:t>Q: 	Can </a:t>
            </a:r>
            <a:r>
              <a:rPr lang="en-US" kern="1200" dirty="0" err="1" smtClean="0">
                <a:solidFill>
                  <a:schemeClr val="tx1"/>
                </a:solidFill>
              </a:rPr>
              <a:t>ProcMon</a:t>
            </a:r>
            <a:r>
              <a:rPr lang="en-US" kern="1200" dirty="0" smtClean="0">
                <a:solidFill>
                  <a:schemeClr val="tx1"/>
                </a:solidFill>
              </a:rPr>
              <a:t> still be employed to monitor activity in an 	environment?</a:t>
            </a:r>
          </a:p>
          <a:p>
            <a:pPr>
              <a:buNone/>
            </a:pPr>
            <a:r>
              <a:rPr lang="en-US" kern="1200" dirty="0" smtClean="0">
                <a:solidFill>
                  <a:schemeClr val="tx1"/>
                </a:solidFill>
              </a:rPr>
              <a:t>A:	</a:t>
            </a:r>
            <a:r>
              <a:rPr lang="en-US" kern="1200" dirty="0" err="1" smtClean="0">
                <a:solidFill>
                  <a:schemeClr val="tx1"/>
                </a:solidFill>
              </a:rPr>
              <a:t>ProcMon</a:t>
            </a:r>
            <a:r>
              <a:rPr lang="en-US" kern="1200" dirty="0" smtClean="0">
                <a:solidFill>
                  <a:schemeClr val="tx1"/>
                </a:solidFill>
              </a:rPr>
              <a:t> will show you what is going on in the 	environment and is often utilized by developers as a 	troubleshooting tool.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Citrix Confidential - Do Not Distribute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FAQs 	</a:t>
            </a:r>
            <a:endParaRPr lang="en-US" dirty="0"/>
          </a:p>
        </p:txBody>
      </p:sp>
      <p:pic>
        <p:nvPicPr>
          <p:cNvPr id="1027" name="Picture 3" descr="C:\Users\Kimberly\AppData\Local\Microsoft\Windows\Temporary Internet Files\Content.IE5\X8T8A6ND\MC900433797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3318" y="439441"/>
            <a:ext cx="2536868" cy="253686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Q: 	What is the CPU overhead? How fewer VMs (Win7 – 	current priority) will my hypervisor be able to host? </a:t>
            </a:r>
          </a:p>
          <a:p>
            <a:pPr>
              <a:buNone/>
            </a:pPr>
            <a:r>
              <a:rPr lang="en-US" dirty="0" smtClean="0"/>
              <a:t>A: 	20-25%! One test has seen 26%...for this release. 	Looking to improve on this moving forward to next 	releases…15% is goal for next release. </a:t>
            </a:r>
          </a:p>
          <a:p>
            <a:pPr>
              <a:buNone/>
            </a:pPr>
            <a:r>
              <a:rPr lang="en-US" dirty="0" smtClean="0"/>
              <a:t>		Note: XP is worse – 65% overhead)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FAQs (cont’d)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Keynote &amp;#x0D;&amp;#x0A;Presentation Template&amp;quot;&quot;/&gt;&lt;property id=&quot;20307&quot; value=&quot;262&quot;/&gt;&lt;/object&gt;&lt;object type=&quot;3&quot; unique_id=&quot;10005&quot;&gt;&lt;property id=&quot;20148&quot; value=&quot;5&quot;/&gt;&lt;property id=&quot;20300&quot; value=&quot;Slide 2 - &amp;quot;Which Template Do I Use?&amp;quot;&quot;/&gt;&lt;property id=&quot;20307&quot; value=&quot;435&quot;/&gt;&lt;/object&gt;&lt;object type=&quot;3&quot; unique_id=&quot;10006&quot;&gt;&lt;property id=&quot;20148&quot; value=&quot;5&quot;/&gt;&lt;property id=&quot;20300&quot; value=&quot;Slide 3 - &amp;quot;Title Slide&amp;quot;&quot;/&gt;&lt;property id=&quot;20307&quot; value=&quot;423&quot;/&gt;&lt;/object&gt;&lt;object type=&quot;3&quot; unique_id=&quot;10007&quot;&gt;&lt;property id=&quot;20148&quot; value=&quot;5&quot;/&gt;&lt;property id=&quot;20300&quot; value=&quot;Slide 4&quot;/&gt;&lt;property id=&quot;20307&quot; value=&quot;296&quot;/&gt;&lt;/object&gt;&lt;object type=&quot;3&quot; unique_id=&quot;10008&quot;&gt;&lt;property id=&quot;20148&quot; value=&quot;5&quot;/&gt;&lt;property id=&quot;20300&quot; value=&quot;Slide 5 - &amp;quot;Presentation Guidelines&amp;quot;&quot;/&gt;&lt;property id=&quot;20307&quot; value=&quot;266&quot;/&gt;&lt;/object&gt;&lt;object type=&quot;3&quot; unique_id=&quot;10009&quot;&gt;&lt;property id=&quot;20148&quot; value=&quot;5&quot;/&gt;&lt;property id=&quot;20300&quot; value=&quot;Slide 6 - &amp;quot;Bullet Guidelines&amp;quot;&quot;/&gt;&lt;property id=&quot;20307&quot; value=&quot;317&quot;/&gt;&lt;/object&gt;&lt;object type=&quot;3&quot; unique_id=&quot;10010&quot;&gt;&lt;property id=&quot;20148&quot; value=&quot;5&quot;/&gt;&lt;property id=&quot;20300&quot; value=&quot;Slide 7 - &amp;quot;Slide Transition Guidelines&amp;quot;&quot;/&gt;&lt;property id=&quot;20307&quot; value=&quot;271&quot;/&gt;&lt;/object&gt;&lt;object type=&quot;3&quot; unique_id=&quot;10011&quot;&gt;&lt;property id=&quot;20148&quot; value=&quot;5&quot;/&gt;&lt;property id=&quot;20300&quot; value=&quot;Slide 8&quot;/&gt;&lt;property id=&quot;20307&quot; value=&quot;426&quot;/&gt;&lt;/object&gt;&lt;object type=&quot;3&quot; unique_id=&quot;10012&quot;&gt;&lt;property id=&quot;20148&quot; value=&quot;5&quot;/&gt;&lt;property id=&quot;20300&quot; value=&quot;Slide 9 - &amp;quot;Migrating Existing File to New Template&amp;quot;&quot;/&gt;&lt;property id=&quot;20307&quot; value=&quot;392&quot;/&gt;&lt;/object&gt;&lt;object type=&quot;3&quot; unique_id=&quot;10013&quot;&gt;&lt;property id=&quot;20148&quot; value=&quot;5&quot;/&gt;&lt;property id=&quot;20300&quot; value=&quot;Slide 10 - &amp;quot;Updating a Single Slide to New Layout&amp;quot;&quot;/&gt;&lt;property id=&quot;20307&quot; value=&quot;393&quot;/&gt;&lt;/object&gt;&lt;object type=&quot;3&quot; unique_id=&quot;10014&quot;&gt;&lt;property id=&quot;20148&quot; value=&quot;5&quot;/&gt;&lt;property id=&quot;20300&quot; value=&quot;Slide 11 - &amp;quot;Additional Tips to Apply New Template&amp;quot;&quot;/&gt;&lt;property id=&quot;20307&quot; value=&quot;394&quot;/&gt;&lt;/object&gt;&lt;object type=&quot;3&quot; unique_id=&quot;10015&quot;&gt;&lt;property id=&quot;20148&quot; value=&quot;5&quot;/&gt;&lt;property id=&quot;20300&quot; value=&quot;Slide 12 - &amp;quot;Additional Tips to Apply New Template&amp;quot;&quot;/&gt;&lt;property id=&quot;20307&quot; value=&quot;397&quot;/&gt;&lt;/object&gt;&lt;object type=&quot;3&quot; unique_id=&quot;10016&quot;&gt;&lt;property id=&quot;20148&quot; value=&quot;5&quot;/&gt;&lt;property id=&quot;20300&quot; value=&quot;Slide 13&quot;/&gt;&lt;property id=&quot;20307&quot; value=&quot;405&quot;/&gt;&lt;/object&gt;&lt;object type=&quot;3&quot; unique_id=&quot;10017&quot;&gt;&lt;property id=&quot;20148&quot; value=&quot;5&quot;/&gt;&lt;property id=&quot;20300&quot; value=&quot;Slide 14&quot;/&gt;&lt;property id=&quot;20307&quot; value=&quot;432&quot;/&gt;&lt;/object&gt;&lt;object type=&quot;3&quot; unique_id=&quot;10018&quot;&gt;&lt;property id=&quot;20148&quot; value=&quot;5&quot;/&gt;&lt;property id=&quot;20300&quot; value=&quot;Slide 15&quot;/&gt;&lt;property id=&quot;20307&quot; value=&quot;433&quot;/&gt;&lt;/object&gt;&lt;object type=&quot;3&quot; unique_id=&quot;10019&quot;&gt;&lt;property id=&quot;20148&quot; value=&quot;5&quot;/&gt;&lt;property id=&quot;20300&quot; value=&quot;Slide 16&quot;/&gt;&lt;property id=&quot;20307&quot; value=&quot;434&quot;/&gt;&lt;/object&gt;&lt;object type=&quot;3&quot; unique_id=&quot;10020&quot;&gt;&lt;property id=&quot;20148&quot; value=&quot;5&quot;/&gt;&lt;property id=&quot;20300&quot; value=&quot;Slide 17&quot;/&gt;&lt;property id=&quot;20307&quot; value=&quot;431&quot;/&gt;&lt;/object&gt;&lt;object type=&quot;3&quot; unique_id=&quot;10021&quot;&gt;&lt;property id=&quot;20148&quot; value=&quot;5&quot;/&gt;&lt;property id=&quot;20300&quot; value=&quot;Slide 18 - &amp;quot;Box Styles&amp;quot;&quot;/&gt;&lt;property id=&quot;20307&quot; value=&quot;279&quot;/&gt;&lt;/object&gt;&lt;object type=&quot;3&quot; unique_id=&quot;10022&quot;&gt;&lt;property id=&quot;20148&quot; value=&quot;5&quot;/&gt;&lt;property id=&quot;20300&quot; value=&quot;Slide 19 - &amp;quot;Arrow and Line Styles&amp;quot;&quot;/&gt;&lt;property id=&quot;20307&quot; value=&quot;378&quot;/&gt;&lt;/object&gt;&lt;object type=&quot;3&quot; unique_id=&quot;10023&quot;&gt;&lt;property id=&quot;20148&quot; value=&quot;5&quot;/&gt;&lt;property id=&quot;20300&quot; value=&quot;Slide 20&quot;/&gt;&lt;property id=&quot;20307&quot; value=&quot;436&quot;/&gt;&lt;/object&gt;&lt;object type=&quot;3&quot; unique_id=&quot;10024&quot;&gt;&lt;property id=&quot;20148&quot; value=&quot;5&quot;/&gt;&lt;property id=&quot;20300&quot; value=&quot;Slide 21&quot;/&gt;&lt;property id=&quot;20307&quot; value=&quot;437&quot;/&gt;&lt;/object&gt;&lt;object type=&quot;3&quot; unique_id=&quot;10025&quot;&gt;&lt;property id=&quot;20148&quot; value=&quot;5&quot;/&gt;&lt;property id=&quot;20300&quot; value=&quot;Slide 22 - &amp;quot;Slides with Two Columns&amp;quot;&quot;/&gt;&lt;property id=&quot;20307&quot; value=&quot;404&quot;/&gt;&lt;/object&gt;&lt;object type=&quot;3&quot; unique_id=&quot;10026&quot;&gt;&lt;property id=&quot;20148&quot; value=&quot;5&quot;/&gt;&lt;property id=&quot;20300&quot; value=&quot;Slide 23 - &amp;quot;Slides with Tables&amp;quot;&quot;/&gt;&lt;property id=&quot;20307&quot; value=&quot;414&quot;/&gt;&lt;/object&gt;&lt;object type=&quot;3&quot; unique_id=&quot;10027&quot;&gt;&lt;property id=&quot;20148&quot; value=&quot;5&quot;/&gt;&lt;property id=&quot;20300&quot; value=&quot;Slide 24 - &amp;quot;Chart Color Palette&amp;quot;&quot;/&gt;&lt;property id=&quot;20307&quot; value=&quot;358&quot;/&gt;&lt;/object&gt;&lt;object type=&quot;3&quot; unique_id=&quot;10028&quot;&gt;&lt;property id=&quot;20148&quot; value=&quot;5&quot;/&gt;&lt;property id=&quot;20300&quot; value=&quot;Slide 25 - &amp;quot;Bar Chart Style &amp;quot;&quot;/&gt;&lt;property id=&quot;20307&quot; value=&quot;438&quot;/&gt;&lt;/object&gt;&lt;object type=&quot;3&quot; unique_id=&quot;10029&quot;&gt;&lt;property id=&quot;20148&quot; value=&quot;5&quot;/&gt;&lt;property id=&quot;20300&quot; value=&quot;Slide 26 - &amp;quot;Pie Chart Style &amp;quot;&quot;/&gt;&lt;property id=&quot;20307&quot; value=&quot;439&quot;/&gt;&lt;/object&gt;&lt;object type=&quot;3&quot; unique_id=&quot;10030&quot;&gt;&lt;property id=&quot;20148&quot; value=&quot;5&quot;/&gt;&lt;property id=&quot;20300&quot; value=&quot;Slide 27&quot;/&gt;&lt;property id=&quot;20307&quot; value=&quot;440&quot;/&gt;&lt;/object&gt;&lt;object type=&quot;3&quot; unique_id=&quot;10031&quot;&gt;&lt;property id=&quot;20148&quot; value=&quot;5&quot;/&gt;&lt;property id=&quot;20300&quot; value=&quot;Slide 28&quot;/&gt;&lt;property id=&quot;20307&quot; value=&quot;441&quot;/&gt;&lt;/object&gt;&lt;object type=&quot;3&quot; unique_id=&quot;10032&quot;&gt;&lt;property id=&quot;20148&quot; value=&quot;5&quot;/&gt;&lt;property id=&quot;20300&quot; value=&quot;Slide 29&quot;/&gt;&lt;property id=&quot;20307&quot; value=&quot;442&quot;/&gt;&lt;/object&gt;&lt;object type=&quot;3&quot; unique_id=&quot;10033&quot;&gt;&lt;property id=&quot;20148&quot; value=&quot;5&quot;/&gt;&lt;property id=&quot;20300&quot; value=&quot;Slide 30&quot;/&gt;&lt;property id=&quot;20307&quot; value=&quot;443&quot;/&gt;&lt;/object&gt;&lt;object type=&quot;3&quot; unique_id=&quot;10034&quot;&gt;&lt;property id=&quot;20148&quot; value=&quot;5&quot;/&gt;&lt;property id=&quot;20300&quot; value=&quot;Slide 31&quot;/&gt;&lt;property id=&quot;20307&quot; value=&quot;444&quot;/&gt;&lt;/object&gt;&lt;object type=&quot;3&quot; unique_id=&quot;10563&quot;&gt;&lt;property id=&quot;20148&quot; value=&quot;5&quot;/&gt;&lt;property id=&quot;20300&quot; value=&quot;Slide 32&quot;/&gt;&lt;property id=&quot;20307&quot; value=&quot;44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itrix_Corporate_Template">
  <a:themeElements>
    <a:clrScheme name="Citrix Keynote Colors">
      <a:dk1>
        <a:srgbClr val="3E4554"/>
      </a:dk1>
      <a:lt1>
        <a:srgbClr val="FFFFFF"/>
      </a:lt1>
      <a:dk2>
        <a:srgbClr val="0040A8"/>
      </a:dk2>
      <a:lt2>
        <a:srgbClr val="478DFF"/>
      </a:lt2>
      <a:accent1>
        <a:srgbClr val="0175B0"/>
      </a:accent1>
      <a:accent2>
        <a:srgbClr val="772432"/>
      </a:accent2>
      <a:accent3>
        <a:srgbClr val="CE8E00"/>
      </a:accent3>
      <a:accent4>
        <a:srgbClr val="007934"/>
      </a:accent4>
      <a:accent5>
        <a:srgbClr val="008B95"/>
      </a:accent5>
      <a:accent6>
        <a:srgbClr val="E7A300"/>
      </a:accent6>
      <a:hlink>
        <a:srgbClr val="FFB001"/>
      </a:hlink>
      <a:folHlink>
        <a:srgbClr val="616C8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B9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5400" algn="ctr">
          <a:solidFill>
            <a:srgbClr val="008B95"/>
          </a:solidFill>
          <a:round/>
          <a:headEnd/>
          <a:tailEnd type="triangle" w="lg" len="lg"/>
        </a:ln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5">
        <a:dk1>
          <a:srgbClr val="000000"/>
        </a:dk1>
        <a:lt1>
          <a:srgbClr val="FFFFFF"/>
        </a:lt1>
        <a:dk2>
          <a:srgbClr val="000000"/>
        </a:dk2>
        <a:lt2>
          <a:srgbClr val="737B87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6">
        <a:dk1>
          <a:srgbClr val="000000"/>
        </a:dk1>
        <a:lt1>
          <a:srgbClr val="FFFFFF"/>
        </a:lt1>
        <a:dk2>
          <a:srgbClr val="000000"/>
        </a:dk2>
        <a:lt2>
          <a:srgbClr val="616C85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09475075D1EC4F9092E38AB1863E19" ma:contentTypeVersion="0" ma:contentTypeDescription="Create a new document." ma:contentTypeScope="" ma:versionID="225f4bcaf6bc003c4e71918737f1664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C3D7DD9-8023-4762-B9C0-3DA90E0CA1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C75610D6-777D-44C8-A6FC-04D5CF89C8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84C1BB-BC45-4998-911A-B570503E2F8C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17963</TotalTime>
  <Words>3505</Words>
  <Application>Microsoft Office PowerPoint</Application>
  <PresentationFormat>Custom</PresentationFormat>
  <Paragraphs>537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Citrix_Corporate_Template</vt:lpstr>
      <vt:lpstr> Personal vDisk Architecture and Design</vt:lpstr>
      <vt:lpstr>What Does Personal vDisk Do? </vt:lpstr>
      <vt:lpstr>Personal vDisk Technical Internals</vt:lpstr>
      <vt:lpstr>Personal vDisk Technical Internals (cont’d)</vt:lpstr>
      <vt:lpstr>Personal vDisk Technical Internals (cont’d)</vt:lpstr>
      <vt:lpstr>Personal vDisk - P: drive</vt:lpstr>
      <vt:lpstr>Personal vDisk Technical Internals (cont’d)</vt:lpstr>
      <vt:lpstr>Personal vDisk Technical Internals (cont’d)</vt:lpstr>
      <vt:lpstr>Personal vDisk Technical Internals (cont’d)</vt:lpstr>
      <vt:lpstr>Personal vDisk Technical Internals (cont’d)</vt:lpstr>
      <vt:lpstr>Personal vDisk Technical Internals (cont’d)</vt:lpstr>
      <vt:lpstr>Personal vDisk Technical Internals (cont’d)</vt:lpstr>
      <vt:lpstr>Personal vDisk Components</vt:lpstr>
      <vt:lpstr>Component Interaction</vt:lpstr>
      <vt:lpstr>IVM </vt:lpstr>
      <vt:lpstr>IVM (cont’d)</vt:lpstr>
      <vt:lpstr>IVMBOOT</vt:lpstr>
      <vt:lpstr>IVMVHD</vt:lpstr>
      <vt:lpstr>User Mode Components </vt:lpstr>
      <vt:lpstr>User Mode Components (cont’d)</vt:lpstr>
      <vt:lpstr>PvD Components in Operation</vt:lpstr>
      <vt:lpstr>Pool Machine Boot </vt:lpstr>
      <vt:lpstr>Resource Catalogs  </vt:lpstr>
      <vt:lpstr>Resource Catalogs (cont’d)</vt:lpstr>
      <vt:lpstr>IVM - Startup</vt:lpstr>
      <vt:lpstr>IVM - Startup</vt:lpstr>
      <vt:lpstr>Disk Management</vt:lpstr>
      <vt:lpstr>Disk Management (cont’d)</vt:lpstr>
      <vt:lpstr>Disk Management (cont’d)</vt:lpstr>
      <vt:lpstr>Disk Management (cont’d)</vt:lpstr>
      <vt:lpstr>Disk Management (cont’d)</vt:lpstr>
      <vt:lpstr>Disk Management (cont’d)</vt:lpstr>
      <vt:lpstr>PvDs are not differencing disks</vt:lpstr>
      <vt:lpstr>FAQs  </vt:lpstr>
      <vt:lpstr>FAQs (cont’d)</vt:lpstr>
      <vt:lpstr>PowerPoint Presentation</vt:lpstr>
    </vt:vector>
  </TitlesOfParts>
  <Company>Citrix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Citrix PowerPoint Master (Widescreen) April 2007</dc:title>
  <dc:creator>Marisa Serapio</dc:creator>
  <cp:lastModifiedBy>Administrator</cp:lastModifiedBy>
  <cp:revision>1176</cp:revision>
  <dcterms:created xsi:type="dcterms:W3CDTF">2009-06-11T00:03:58Z</dcterms:created>
  <dcterms:modified xsi:type="dcterms:W3CDTF">2012-03-11T21:22:05Z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0x0101004F09475075D1EC4F9092E38AB1863E19</vt:lpwstr>
  </property>
</Properties>
</file>