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57" r:id="rId6"/>
    <p:sldId id="258" r:id="rId7"/>
    <p:sldId id="259" r:id="rId8"/>
    <p:sldId id="260" r:id="rId9"/>
    <p:sldId id="263" r:id="rId10"/>
    <p:sldId id="282" r:id="rId11"/>
    <p:sldId id="284" r:id="rId12"/>
    <p:sldId id="283" r:id="rId13"/>
    <p:sldId id="305" r:id="rId14"/>
    <p:sldId id="306" r:id="rId15"/>
    <p:sldId id="308" r:id="rId16"/>
    <p:sldId id="309" r:id="rId17"/>
    <p:sldId id="310" r:id="rId18"/>
    <p:sldId id="311" r:id="rId19"/>
    <p:sldId id="312" r:id="rId20"/>
    <p:sldId id="313" r:id="rId21"/>
    <p:sldId id="285" r:id="rId22"/>
    <p:sldId id="286" r:id="rId23"/>
    <p:sldId id="290" r:id="rId24"/>
    <p:sldId id="295" r:id="rId25"/>
    <p:sldId id="287" r:id="rId26"/>
    <p:sldId id="314" r:id="rId27"/>
    <p:sldId id="303" r:id="rId28"/>
    <p:sldId id="294" r:id="rId29"/>
    <p:sldId id="296" r:id="rId30"/>
    <p:sldId id="298" r:id="rId31"/>
    <p:sldId id="299" r:id="rId32"/>
    <p:sldId id="304" r:id="rId33"/>
  </p:sldIdLst>
  <p:sldSz cx="12188825" cy="6858000"/>
  <p:notesSz cx="6858000" cy="92964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mwo" initials="k" lastIdx="8" clrIdx="0"/>
  <p:cmAuthor id="1" name="Josiah Slifer" initials="JS" lastIdx="0" clrIdx="1"/>
  <p:cmAuthor id="2" name="Kimberly" initials="KF" lastIdx="2" clrIdx="2"/>
  <p:cmAuthor id="3" name="Microsoft Office User" initials="MOU" lastIdx="2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2432"/>
    <a:srgbClr val="0075B0"/>
    <a:srgbClr val="7F7F7F"/>
    <a:srgbClr val="4D4F53"/>
    <a:srgbClr val="474747"/>
    <a:srgbClr val="5E5E5E"/>
    <a:srgbClr val="000000"/>
    <a:srgbClr val="E98300"/>
    <a:srgbClr val="525252"/>
    <a:srgbClr val="56565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42" autoAdjust="0"/>
    <p:restoredTop sz="71186" autoAdjust="0"/>
  </p:normalViewPr>
  <p:slideViewPr>
    <p:cSldViewPr snapToGrid="0">
      <p:cViewPr varScale="1">
        <p:scale>
          <a:sx n="51" d="100"/>
          <a:sy n="51" d="100"/>
        </p:scale>
        <p:origin x="-582" y="-84"/>
      </p:cViewPr>
      <p:guideLst>
        <p:guide orient="horz" pos="1554"/>
        <p:guide orient="horz" pos="2698"/>
        <p:guide orient="horz" pos="3497"/>
        <p:guide orient="horz" pos="1045"/>
        <p:guide orient="horz" pos="2160"/>
        <p:guide orient="horz" pos="3463"/>
        <p:guide orient="horz" pos="4256"/>
        <p:guide pos="3187"/>
        <p:guide pos="6397"/>
        <p:guide pos="7605"/>
        <p:guide pos="73"/>
        <p:guide pos="3988"/>
      </p:guideLst>
    </p:cSldViewPr>
  </p:slideViewPr>
  <p:outlineViewPr>
    <p:cViewPr>
      <p:scale>
        <a:sx n="33" d="100"/>
        <a:sy n="33" d="100"/>
      </p:scale>
      <p:origin x="0" y="2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1830"/>
    </p:cViewPr>
  </p:sorterViewPr>
  <p:notesViewPr>
    <p:cSldViewPr snapToGrid="0">
      <p:cViewPr>
        <p:scale>
          <a:sx n="80" d="100"/>
          <a:sy n="80" d="100"/>
        </p:scale>
        <p:origin x="-3588" y="-390"/>
      </p:cViewPr>
      <p:guideLst>
        <p:guide orient="horz" pos="2928"/>
        <p:guide pos="439"/>
        <p:guide pos="3895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456810" cy="465138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/>
            </a:lvl1pPr>
          </a:lstStyle>
          <a:p>
            <a:pPr>
              <a:defRPr/>
            </a:pPr>
            <a:fld id="{CCFC2C64-2605-4472-B08B-7B4E90370BB9}" type="datetimeFigureOut">
              <a:rPr lang="en-US"/>
              <a:pPr>
                <a:defRPr/>
              </a:pPr>
              <a:t>3/5/2012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48056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B143A-5707-4BEA-B276-9934CEA646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6" name="Group 68"/>
          <p:cNvGrpSpPr/>
          <p:nvPr/>
        </p:nvGrpSpPr>
        <p:grpSpPr>
          <a:xfrm>
            <a:off x="523876" y="59375"/>
            <a:ext cx="1138669" cy="450787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7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7212214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2987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8C93FE8-3C42-4467-93C0-FA07AE06CEE7}" type="datetimeFigureOut">
              <a:rPr lang="en-US"/>
              <a:pPr>
                <a:defRPr/>
              </a:pPr>
              <a:t>3/5/2012</a:t>
            </a:fld>
            <a:endParaRPr lang="en-US" dirty="0"/>
          </a:p>
        </p:txBody>
      </p:sp>
      <p:sp>
        <p:nvSpPr>
          <p:cNvPr id="2253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71513" y="698500"/>
            <a:ext cx="5514975" cy="3103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3942609"/>
            <a:ext cx="5486400" cy="48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2987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203375E-CEC1-4AC3-BBFC-3A408BFC86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" name="Group 68"/>
          <p:cNvGrpSpPr/>
          <p:nvPr/>
        </p:nvGrpSpPr>
        <p:grpSpPr>
          <a:xfrm>
            <a:off x="666380" y="106875"/>
            <a:ext cx="972415" cy="384969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8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988128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166688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344488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463550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628650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*Ibiza will integrate PvD into the XD meta-installer, Desktop Studio, </a:t>
            </a:r>
            <a:r>
              <a:rPr lang="en-IE" dirty="0" err="1" smtClean="0"/>
              <a:t>PvS</a:t>
            </a:r>
            <a:r>
              <a:rPr lang="en-IE" dirty="0" smtClean="0"/>
              <a:t>, and Desktop Director…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8822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http://www.citrix.com/English/NE/news/news.asp?newsID=2314908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6238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entitlement based applications – department-installed</a:t>
            </a:r>
            <a:r>
              <a:rPr lang="en-US" baseline="0" dirty="0" smtClean="0"/>
              <a:t> apps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Based on the preceding, the advantages</a:t>
            </a:r>
            <a:r>
              <a:rPr lang="en-US" baseline="0" dirty="0" smtClean="0"/>
              <a:t> are…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100% persistent personalization/ supports entitlement based applications</a:t>
            </a:r>
          </a:p>
          <a:p>
            <a:r>
              <a:rPr lang="en-US" baseline="0" dirty="0" smtClean="0"/>
              <a:t>Reduced per-user cost by leveraging existing VDI investment</a:t>
            </a:r>
          </a:p>
          <a:p>
            <a:r>
              <a:rPr lang="en-US" baseline="0" dirty="0" smtClean="0"/>
              <a:t>Leveraging existing skills/resources/tools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Temporary ‘mixed’ site is permitted during an upgrade.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Citrix recommends</a:t>
            </a:r>
            <a:r>
              <a:rPr lang="en-US" baseline="0" dirty="0" smtClean="0"/>
              <a:t> limiting the time of the mixed mode by upgrading ALL components in the deployment ASAP.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Desktop Director 2.0, which was included in XenDesktop 5.5 and later, cannot monitor desktops created with XenDesktop 5.6.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Requires XD 5.6</a:t>
            </a:r>
          </a:p>
          <a:p>
            <a:endParaRPr lang="en-US" dirty="0" smtClean="0"/>
          </a:p>
          <a:p>
            <a:r>
              <a:rPr lang="en-US" dirty="0" smtClean="0"/>
              <a:t>Base VM comp: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After adding the PvD</a:t>
            </a:r>
            <a:r>
              <a:rPr lang="en-US" baseline="0" dirty="0" smtClean="0"/>
              <a:t> to the base VM, you must perform an update to the PVD inventory.  </a:t>
            </a:r>
          </a:p>
          <a:p>
            <a:r>
              <a:rPr lang="en-US" baseline="0" dirty="0" smtClean="0"/>
              <a:t>as this Base Image will be used to create a pool where all other VM instances will come from.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**a lab could start off by updating an existing Base VM</a:t>
            </a:r>
          </a:p>
          <a:p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Don’t be confused</a:t>
            </a:r>
            <a:r>
              <a:rPr lang="en-US" baseline="0" dirty="0" smtClean="0"/>
              <a:t> with the </a:t>
            </a:r>
            <a:r>
              <a:rPr lang="en-US" baseline="0" dirty="0" err="1" smtClean="0"/>
              <a:t>techpreview</a:t>
            </a:r>
            <a:r>
              <a:rPr lang="en-US" baseline="0" dirty="0" smtClean="0"/>
              <a:t> released with XD 5.5!!!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*VDA must be present on all VMs made available to users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*VDA must be present on all VMs made available to users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will take a more in-depth look at these bits later on during the PVD Architecture section.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following get installed on the base VM once PVD is installed</a:t>
            </a:r>
          </a:p>
          <a:p>
            <a:r>
              <a:rPr lang="en-US" dirty="0" smtClean="0"/>
              <a:t>Log files</a:t>
            </a:r>
          </a:p>
          <a:p>
            <a:r>
              <a:rPr lang="en-US" dirty="0" smtClean="0"/>
              <a:t>Services</a:t>
            </a:r>
          </a:p>
          <a:p>
            <a:r>
              <a:rPr lang="en-US" dirty="0" smtClean="0"/>
              <a:t>Drivers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1345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New Hosts: 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Create a catalog and take these additional steps: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On the Machine Type page of the Create Catalog wizard in Desktop Studio, select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Pooled with personal vDisk. This is a variant of the pooled-static machine type;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machines are assigned to the first user who connects to them. 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For all subsequent sessions, that user connects to the same machine, and their profile and any </a:t>
            </a:r>
            <a:r>
              <a:rPr lang="en-US" sz="1200" b="0" kern="1200" baseline="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userinstalled</a:t>
            </a:r>
            <a:endParaRPr lang="en-US" sz="1200" b="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applications are stored on a dedicated disk.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***Note: The Streamed with personal vDisk catalog type is also available. This adds personal vDisks to streamed machines (which load the operating system over a network from Provisioning Services). If you want to use this catalog type, do so in the Provisioning Services Console not Desktop Studio. 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On the Number of VMs page, specify the size of the personal vDisk that is used for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all desktops in the catalog, and the drive letter. Ensure that the disk is big enough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to store the user's profile and any applications they install.</a:t>
            </a:r>
            <a:endParaRPr lang="en-US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Existing:</a:t>
            </a:r>
            <a:r>
              <a:rPr lang="en-US" baseline="0" dirty="0" smtClean="0"/>
              <a:t>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1. In Desktop Studio, click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Configuration &gt; Hosts and select a host.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2. Click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Enable Personal vDisk.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3. Click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Add Personal vDisk Storage and specify the storage location.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We have a full section dedicated to SCCM later in the session.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======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When Boolean properties are displayed in Configuration Manager 2012, they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may appear as 1 or 0, not true or false.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Pre-Registration Properties that are null until registration with controller: </a:t>
            </a:r>
          </a:p>
          <a:p>
            <a:pPr lvl="2"/>
            <a:r>
              <a:rPr lang="en-US" sz="2000" dirty="0" smtClean="0"/>
              <a:t>Host Identifier</a:t>
            </a:r>
          </a:p>
          <a:p>
            <a:pPr lvl="2"/>
            <a:r>
              <a:rPr lang="en-US" sz="2000" dirty="0" smtClean="0"/>
              <a:t>Broker Site Name</a:t>
            </a:r>
          </a:p>
          <a:p>
            <a:pPr lvl="2"/>
            <a:r>
              <a:rPr lang="en-US" sz="2000" dirty="0" smtClean="0"/>
              <a:t>Desktop Catalog Name</a:t>
            </a:r>
          </a:p>
          <a:p>
            <a:pPr lvl="2"/>
            <a:r>
              <a:rPr lang="en-US" sz="2000" dirty="0" smtClean="0"/>
              <a:t>Desktop Group Name</a:t>
            </a:r>
          </a:p>
          <a:p>
            <a:pPr lvl="2"/>
            <a:endParaRPr lang="en-US" sz="2000" dirty="0" smtClean="0"/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If you upgrade Configuration Manager 2012, you may need to upgrade your base image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with the corresponding version of the client. If you don't, the new version of the client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may be installed on each pooled desktop each time it is restarted.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To allow the client-push installation to take place and for Configuration Manager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communicate with the client, the following firewall exceptions are needed on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Virtual Desktop Agent: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*File and Printer Sharing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*Windows Management Instrumentation (WMI)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Depending on your deployment, you may need additional or different exceptions.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information on firewall exceptions needed with Configuration Manager 2012 and using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System Center in general, see your Microsoft documentation.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1494" indent="-28903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56145" indent="-23122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18602" indent="-23122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81060" indent="-23122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572744-C1F6-4B42-8803-08FB680233E8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So</a:t>
            </a:r>
            <a:r>
              <a:rPr lang="en-US" baseline="0" dirty="0" smtClean="0"/>
              <a:t> the workflow to get a PvD environment up and running looks like this…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dirty="0" smtClean="0"/>
              <a:t>We will visit a </a:t>
            </a:r>
            <a:r>
              <a:rPr lang="en-US" smtClean="0"/>
              <a:t>full section </a:t>
            </a:r>
            <a:r>
              <a:rPr lang="en-US" dirty="0" smtClean="0"/>
              <a:t>dedicated to </a:t>
            </a:r>
            <a:r>
              <a:rPr lang="en-US" smtClean="0"/>
              <a:t>PvD Architecture.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717578" y="3130653"/>
            <a:ext cx="6308923" cy="1242041"/>
          </a:xfrm>
        </p:spPr>
        <p:txBody>
          <a:bodyPr/>
          <a:lstStyle>
            <a:lvl1pPr algn="l">
              <a:defRPr sz="4200" b="0" baseline="0">
                <a:solidFill>
                  <a:srgbClr val="772432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  <a:endParaRPr lang="en-US" dirty="0"/>
          </a:p>
        </p:txBody>
      </p:sp>
      <p:sp>
        <p:nvSpPr>
          <p:cNvPr id="32" name="Rectangle 1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739953" y="4416528"/>
            <a:ext cx="5544180" cy="65722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ct val="0"/>
              </a:spcBef>
              <a:spcAft>
                <a:spcPct val="0"/>
              </a:spcAft>
              <a:buFont typeface="Times" pitchFamily="1" charset="0"/>
              <a:buNone/>
              <a:defRPr sz="2600" baseline="0">
                <a:solidFill>
                  <a:srgbClr val="4D4F53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</a:p>
        </p:txBody>
      </p:sp>
      <p:grpSp>
        <p:nvGrpSpPr>
          <p:cNvPr id="34" name="Group 68"/>
          <p:cNvGrpSpPr/>
          <p:nvPr userDrawn="1"/>
        </p:nvGrpSpPr>
        <p:grpSpPr>
          <a:xfrm>
            <a:off x="9757358" y="3204864"/>
            <a:ext cx="1132316" cy="448272"/>
            <a:chOff x="727075" y="755650"/>
            <a:chExt cx="1776413" cy="703263"/>
          </a:xfrm>
          <a:solidFill>
            <a:schemeClr val="bg1"/>
          </a:solidFill>
        </p:grpSpPr>
        <p:sp>
          <p:nvSpPr>
            <p:cNvPr id="35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9" name="Group 68"/>
          <p:cNvGrpSpPr>
            <a:grpSpLocks noChangeAspect="1"/>
          </p:cNvGrpSpPr>
          <p:nvPr userDrawn="1"/>
        </p:nvGrpSpPr>
        <p:grpSpPr>
          <a:xfrm>
            <a:off x="769298" y="1037004"/>
            <a:ext cx="1371600" cy="522502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30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2001837" y="925513"/>
              <a:ext cx="401637" cy="366714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28" name="Picture 6" descr="C:\Documents and Settings\erik\Desktop\Burgundy_Ar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790" y="4092006"/>
            <a:ext cx="3676220" cy="146304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739373" y="3934047"/>
            <a:ext cx="6681069" cy="725723"/>
          </a:xfrm>
        </p:spPr>
        <p:txBody>
          <a:bodyPr/>
          <a:lstStyle>
            <a:lvl1pPr algn="l">
              <a:defRPr sz="4000" b="0" baseline="0">
                <a:solidFill>
                  <a:srgbClr val="772432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  <a:endParaRPr lang="en-US" dirty="0"/>
          </a:p>
        </p:txBody>
      </p:sp>
      <p:pic>
        <p:nvPicPr>
          <p:cNvPr id="4" name="Picture 2" descr="C:\Documents and Settings\erik\Desktop\Cirlce_Burgundy.png"/>
          <p:cNvPicPr>
            <a:picLocks noChangeAspect="1" noChangeArrowheads="1"/>
          </p:cNvPicPr>
          <p:nvPr userDrawn="1"/>
        </p:nvPicPr>
        <p:blipFill>
          <a:blip r:embed="rId2" cstate="print"/>
          <a:srcRect t="8981"/>
          <a:stretch>
            <a:fillRect/>
          </a:stretch>
        </p:blipFill>
        <p:spPr bwMode="auto">
          <a:xfrm>
            <a:off x="0" y="4274288"/>
            <a:ext cx="1555337" cy="25837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1" y="1573927"/>
            <a:ext cx="11375136" cy="465429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3200" b="0" baseline="0">
                <a:solidFill>
                  <a:srgbClr val="4D4F53"/>
                </a:solidFill>
                <a:latin typeface="+mj-lt"/>
              </a:defRPr>
            </a:lvl1pPr>
            <a:lvl2pPr marL="398463" indent="-171450">
              <a:spcBef>
                <a:spcPts val="200"/>
              </a:spcBef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4D4F53"/>
                </a:solidFill>
                <a:latin typeface="+mj-lt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1001" y="618909"/>
            <a:ext cx="11375136" cy="506413"/>
          </a:xfrm>
        </p:spPr>
        <p:txBody>
          <a:bodyPr>
            <a:noAutofit/>
          </a:bodyPr>
          <a:lstStyle>
            <a:lvl1pPr>
              <a:defRPr sz="3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9413" y="1092202"/>
            <a:ext cx="9663112" cy="449263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800" kern="1200" dirty="0" smtClean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2pPr>
            <a:lvl3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3pPr>
            <a:lvl4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4pPr>
            <a:lvl5pPr>
              <a:defRPr lang="en-US" sz="2600" kern="1200" dirty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1" y="618909"/>
            <a:ext cx="11375136" cy="506413"/>
          </a:xfrm>
        </p:spPr>
        <p:txBody>
          <a:bodyPr>
            <a:noAutofit/>
          </a:bodyPr>
          <a:lstStyle>
            <a:lvl1pPr>
              <a:defRPr sz="3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1" y="1943543"/>
            <a:ext cx="11375136" cy="430373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3200" b="0" baseline="0">
                <a:solidFill>
                  <a:srgbClr val="4D4F53"/>
                </a:solidFill>
                <a:latin typeface="+mj-lt"/>
              </a:defRPr>
            </a:lvl1pPr>
            <a:lvl2pPr marL="398463" indent="-171450">
              <a:spcBef>
                <a:spcPts val="200"/>
              </a:spcBef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4D4F53"/>
                </a:solidFill>
                <a:latin typeface="+mj-lt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no logo or page numb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r (burgand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002506" y="2956252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6000" b="0" spc="-150" dirty="0" smtClean="0">
                <a:solidFill>
                  <a:srgbClr val="77243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styles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1004294" y="3603533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4400" b="0" spc="-150" dirty="0" smtClean="0">
                <a:solidFill>
                  <a:srgbClr val="7F7F7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styles</a:t>
            </a:r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1002506" y="2604611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6600" b="0" spc="-150" dirty="0" smtClean="0">
                <a:solidFill>
                  <a:srgbClr val="77243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\\Mvfs\projects\Citrix\09-0288 Citrix Rebrand Corporate Template\Art\PNG\Quote_End_Grey.png"/>
          <p:cNvPicPr>
            <a:picLocks noChangeAspect="1" noChangeArrowheads="1"/>
          </p:cNvPicPr>
          <p:nvPr userDrawn="1"/>
        </p:nvPicPr>
        <p:blipFill>
          <a:blip r:embed="rId2" cstate="print">
            <a:lum bright="52000"/>
          </a:blip>
          <a:srcRect r="16431"/>
          <a:stretch>
            <a:fillRect/>
          </a:stretch>
        </p:blipFill>
        <p:spPr bwMode="auto">
          <a:xfrm>
            <a:off x="10972686" y="3534047"/>
            <a:ext cx="1219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\\Mvfs\projects\Citrix\09-0288 Citrix Rebrand Corporate Template\Art\PNG\Quote_Begin_Grey.png"/>
          <p:cNvPicPr>
            <a:picLocks noChangeAspect="1" noChangeArrowheads="1"/>
          </p:cNvPicPr>
          <p:nvPr userDrawn="1"/>
        </p:nvPicPr>
        <p:blipFill>
          <a:blip r:embed="rId3" cstate="print">
            <a:lum bright="54000"/>
          </a:blip>
          <a:srcRect l="15000"/>
          <a:stretch>
            <a:fillRect/>
          </a:stretch>
        </p:blipFill>
        <p:spPr bwMode="auto">
          <a:xfrm>
            <a:off x="0" y="1254363"/>
            <a:ext cx="12414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4"/>
          <p:cNvSpPr>
            <a:spLocks noChangeArrowheads="1"/>
          </p:cNvSpPr>
          <p:nvPr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822093" y="1810043"/>
            <a:ext cx="8586250" cy="280699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D4F53"/>
              </a:buClr>
              <a:buSzPct val="100000"/>
              <a:buFontTx/>
              <a:buNone/>
              <a:tabLst/>
              <a:defRPr lang="en-US" sz="4400" b="0" kern="1200" dirty="0" smtClean="0">
                <a:solidFill>
                  <a:srgbClr val="77243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810996" y="4808370"/>
            <a:ext cx="8573848" cy="449263"/>
          </a:xfrm>
          <a:prstGeom prst="rect">
            <a:avLst/>
          </a:prstGeom>
        </p:spPr>
        <p:txBody>
          <a:bodyPr/>
          <a:lstStyle>
            <a:lvl1pPr algn="r">
              <a:buNone/>
              <a:defRPr lang="en-US" sz="2400" kern="1200" baseline="0" dirty="0" smtClean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2pPr>
            <a:lvl3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3pPr>
            <a:lvl4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4pPr>
            <a:lvl5pPr>
              <a:defRPr lang="en-US" sz="2600" kern="1200" dirty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- Click to edit Master text styles</a:t>
            </a:r>
          </a:p>
        </p:txBody>
      </p:sp>
      <p:sp>
        <p:nvSpPr>
          <p:cNvPr id="9" name="AutoShape 14"/>
          <p:cNvSpPr>
            <a:spLocks noChangeArrowheads="1"/>
          </p:cNvSpPr>
          <p:nvPr userDrawn="1"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ic with bullets (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21847" y="3143214"/>
            <a:ext cx="6228685" cy="1317284"/>
          </a:xfrm>
          <a:prstGeom prst="rect">
            <a:avLst/>
          </a:prstGeom>
        </p:spPr>
        <p:txBody>
          <a:bodyPr anchor="ctr" anchorCtr="0"/>
          <a:lstStyle>
            <a:lvl1pPr marL="400050" marR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 sz="3400">
                <a:solidFill>
                  <a:srgbClr val="4D4F53"/>
                </a:solidFill>
              </a:defRPr>
            </a:lvl1pPr>
            <a:lvl2pPr marL="857250" indent="-450850">
              <a:buClr>
                <a:schemeClr val="bg1">
                  <a:lumMod val="65000"/>
                </a:schemeClr>
              </a:buClr>
              <a:buFont typeface="Arial" pitchFamily="34" charset="0"/>
              <a:buChar char="–"/>
              <a:defRPr sz="3200">
                <a:solidFill>
                  <a:srgbClr val="4D4F53"/>
                </a:solidFill>
              </a:defRPr>
            </a:lvl2pPr>
            <a:lvl3pPr>
              <a:buNone/>
              <a:defRPr/>
            </a:lvl3pPr>
            <a:lvl4pPr>
              <a:buNone/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</p:txBody>
      </p:sp>
      <p:sp>
        <p:nvSpPr>
          <p:cNvPr id="17" name="Title 26"/>
          <p:cNvSpPr>
            <a:spLocks noGrp="1"/>
          </p:cNvSpPr>
          <p:nvPr>
            <p:ph type="title"/>
          </p:nvPr>
        </p:nvSpPr>
        <p:spPr>
          <a:xfrm>
            <a:off x="383017" y="622301"/>
            <a:ext cx="11376237" cy="50641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with bullets (no 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21847" y="2766684"/>
            <a:ext cx="6228685" cy="1317284"/>
          </a:xfrm>
          <a:prstGeom prst="rect">
            <a:avLst/>
          </a:prstGeom>
        </p:spPr>
        <p:txBody>
          <a:bodyPr anchor="ctr" anchorCtr="0"/>
          <a:lstStyle>
            <a:lvl1pPr marL="400050" marR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 sz="3600">
                <a:solidFill>
                  <a:srgbClr val="4D4F53"/>
                </a:solidFill>
              </a:defRPr>
            </a:lvl1pPr>
            <a:lvl2pPr marL="857250" indent="-450850">
              <a:buClr>
                <a:schemeClr val="bg1">
                  <a:lumMod val="65000"/>
                </a:schemeClr>
              </a:buClr>
              <a:buFont typeface="Arial" pitchFamily="34" charset="0"/>
              <a:buChar char="–"/>
              <a:defRPr sz="3200">
                <a:solidFill>
                  <a:srgbClr val="4D4F53"/>
                </a:solidFill>
              </a:defRPr>
            </a:lvl2pPr>
            <a:lvl3pPr>
              <a:buNone/>
              <a:defRPr/>
            </a:lvl3pPr>
            <a:lvl4pPr>
              <a:buNone/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with s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849850" y="2956252"/>
            <a:ext cx="4292301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5500" b="0" spc="-150" dirty="0" smtClean="0">
                <a:solidFill>
                  <a:srgbClr val="4D4F53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18"/>
          <p:cNvSpPr/>
          <p:nvPr userDrawn="1"/>
        </p:nvSpPr>
        <p:spPr>
          <a:xfrm>
            <a:off x="634835" y="1601789"/>
            <a:ext cx="5199296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3" name="Round Same Side Corner Rectangle 19"/>
          <p:cNvSpPr/>
          <p:nvPr userDrawn="1"/>
        </p:nvSpPr>
        <p:spPr>
          <a:xfrm>
            <a:off x="6333535" y="1601789"/>
            <a:ext cx="5199295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5" name="Round Same Side Corner Rectangle 18"/>
          <p:cNvSpPr/>
          <p:nvPr/>
        </p:nvSpPr>
        <p:spPr>
          <a:xfrm>
            <a:off x="634835" y="1601789"/>
            <a:ext cx="5199296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6" name="Round Same Side Corner Rectangle 19"/>
          <p:cNvSpPr/>
          <p:nvPr/>
        </p:nvSpPr>
        <p:spPr>
          <a:xfrm>
            <a:off x="6333535" y="1601789"/>
            <a:ext cx="5199295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7" name="AutoShape 34"/>
          <p:cNvSpPr>
            <a:spLocks noChangeArrowheads="1"/>
          </p:cNvSpPr>
          <p:nvPr/>
        </p:nvSpPr>
        <p:spPr bwMode="auto">
          <a:xfrm>
            <a:off x="6337767" y="1592263"/>
            <a:ext cx="5203527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1" name="AutoShape 34"/>
          <p:cNvSpPr>
            <a:spLocks noChangeArrowheads="1"/>
          </p:cNvSpPr>
          <p:nvPr/>
        </p:nvSpPr>
        <p:spPr bwMode="auto">
          <a:xfrm>
            <a:off x="639067" y="1592263"/>
            <a:ext cx="5205644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60119" y="1752839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Clr>
                <a:srgbClr val="0046AD"/>
              </a:buClr>
              <a:buFontTx/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739127" y="1752839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Clr>
                <a:srgbClr val="0046AD"/>
              </a:buClr>
              <a:buFontTx/>
              <a:buNone/>
              <a:defRPr lang="en-US" sz="3200" b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14" name="AutoShape 34"/>
          <p:cNvSpPr>
            <a:spLocks noChangeArrowheads="1"/>
          </p:cNvSpPr>
          <p:nvPr userDrawn="1"/>
        </p:nvSpPr>
        <p:spPr bwMode="auto">
          <a:xfrm>
            <a:off x="6337767" y="1592263"/>
            <a:ext cx="5203527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7" name="AutoShape 34"/>
          <p:cNvSpPr>
            <a:spLocks noChangeArrowheads="1"/>
          </p:cNvSpPr>
          <p:nvPr userDrawn="1"/>
        </p:nvSpPr>
        <p:spPr bwMode="auto">
          <a:xfrm>
            <a:off x="639067" y="1592263"/>
            <a:ext cx="5205644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1015700" y="2669032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4D4F53"/>
              </a:buClr>
              <a:buFont typeface="Arial" pitchFamily="34" charset="0"/>
              <a:buChar char="•"/>
              <a:defRPr sz="2800" b="0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</p:txBody>
      </p:sp>
      <p:sp>
        <p:nvSpPr>
          <p:cNvPr id="33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6654504" y="2660062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4D4F53"/>
              </a:buClr>
              <a:buFont typeface="Arial" pitchFamily="34" charset="0"/>
              <a:buChar char="•"/>
              <a:defRPr sz="2800" b="0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s-Datacenter (b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19" name="Picture 18" descr="apps.png"/>
          <p:cNvPicPr>
            <a:picLocks noChangeAspect="1"/>
          </p:cNvPicPr>
          <p:nvPr userDrawn="1"/>
        </p:nvPicPr>
        <p:blipFill>
          <a:blip r:embed="rId2" cstate="print"/>
          <a:srcRect l="330"/>
          <a:stretch>
            <a:fillRect/>
          </a:stretch>
        </p:blipFill>
        <p:spPr>
          <a:xfrm>
            <a:off x="9748979" y="1887061"/>
            <a:ext cx="2439846" cy="2981325"/>
          </a:xfrm>
          <a:prstGeom prst="rect">
            <a:avLst/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us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887061"/>
            <a:ext cx="2352675" cy="2981325"/>
          </a:xfrm>
          <a:prstGeom prst="rect">
            <a:avLst/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sers-Datacenter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7243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17" name="Picture 16" descr="apps.png"/>
          <p:cNvPicPr>
            <a:picLocks noChangeAspect="1"/>
          </p:cNvPicPr>
          <p:nvPr userDrawn="1"/>
        </p:nvPicPr>
        <p:blipFill>
          <a:blip r:embed="rId2" cstate="print"/>
          <a:srcRect l="41252" r="-8786"/>
          <a:stretch>
            <a:fillRect/>
          </a:stretch>
        </p:blipFill>
        <p:spPr>
          <a:xfrm>
            <a:off x="11138206" y="2607868"/>
            <a:ext cx="1262561" cy="2276856"/>
          </a:xfrm>
          <a:prstGeom prst="roundRect">
            <a:avLst>
              <a:gd name="adj" fmla="val 7360"/>
            </a:avLst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user.png"/>
          <p:cNvPicPr>
            <a:picLocks noChangeAspect="1"/>
          </p:cNvPicPr>
          <p:nvPr userDrawn="1"/>
        </p:nvPicPr>
        <p:blipFill>
          <a:blip r:embed="rId3" cstate="print"/>
          <a:srcRect l="38514" r="11799" b="21643"/>
          <a:stretch>
            <a:fillRect/>
          </a:stretch>
        </p:blipFill>
        <p:spPr>
          <a:xfrm>
            <a:off x="-118038" y="2581044"/>
            <a:ext cx="1139324" cy="2276856"/>
          </a:xfrm>
          <a:prstGeom prst="roundRect">
            <a:avLst>
              <a:gd name="adj" fmla="val 8115"/>
            </a:avLst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sktop-Data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7243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pic>
        <p:nvPicPr>
          <p:cNvPr id="53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 l="49761"/>
          <a:stretch>
            <a:fillRect/>
          </a:stretch>
        </p:blipFill>
        <p:spPr bwMode="auto">
          <a:xfrm>
            <a:off x="0" y="2858840"/>
            <a:ext cx="1499771" cy="1828601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  <a:effectLst>
            <a:outerShdw blurRad="177800" dist="25399" dir="2700000" algn="ctr" rotWithShape="0">
              <a:srgbClr val="080808">
                <a:alpha val="75000"/>
              </a:srgbClr>
            </a:outerShdw>
          </a:effectLst>
        </p:spPr>
      </p:pic>
      <p:grpSp>
        <p:nvGrpSpPr>
          <p:cNvPr id="62" name="Group 19"/>
          <p:cNvGrpSpPr>
            <a:grpSpLocks/>
          </p:cNvGrpSpPr>
          <p:nvPr/>
        </p:nvGrpSpPr>
        <p:grpSpPr bwMode="auto">
          <a:xfrm>
            <a:off x="10156824" y="2699969"/>
            <a:ext cx="2368814" cy="2090737"/>
            <a:chOff x="0" y="0"/>
            <a:chExt cx="1491" cy="1316"/>
          </a:xfrm>
        </p:grpSpPr>
        <p:sp>
          <p:nvSpPr>
            <p:cNvPr id="69" name="AutoShape 20"/>
            <p:cNvSpPr>
              <a:spLocks/>
            </p:cNvSpPr>
            <p:nvPr/>
          </p:nvSpPr>
          <p:spPr bwMode="auto">
            <a:xfrm>
              <a:off x="0" y="0"/>
              <a:ext cx="1491" cy="1316"/>
            </a:xfrm>
            <a:prstGeom prst="roundRect">
              <a:avLst>
                <a:gd name="adj" fmla="val 6125"/>
              </a:avLst>
            </a:prstGeom>
            <a:gradFill rotWithShape="0">
              <a:gsLst>
                <a:gs pos="0">
                  <a:srgbClr val="2E333F"/>
                </a:gs>
                <a:gs pos="48999">
                  <a:srgbClr val="3A3F4C"/>
                </a:gs>
                <a:gs pos="50000">
                  <a:srgbClr val="2E333F"/>
                </a:gs>
                <a:gs pos="100000">
                  <a:srgbClr val="1F222A"/>
                </a:gs>
              </a:gsLst>
              <a:lin ang="5400000" scaled="1"/>
            </a:gradFill>
            <a:ln w="25400" cap="flat">
              <a:noFill/>
              <a:round/>
              <a:headEnd type="none" w="med" len="med"/>
              <a:tailEnd type="none" w="med" len="med"/>
            </a:ln>
            <a:effectLst>
              <a:outerShdw blurRad="177800" dist="25399" dir="5400000" algn="ctr" rotWithShape="0">
                <a:srgbClr val="080808">
                  <a:alpha val="75000"/>
                </a:srgbClr>
              </a:outerShdw>
            </a:effectLst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Rectangle 21"/>
            <p:cNvSpPr>
              <a:spLocks/>
            </p:cNvSpPr>
            <p:nvPr/>
          </p:nvSpPr>
          <p:spPr bwMode="auto">
            <a:xfrm>
              <a:off x="157" y="316"/>
              <a:ext cx="1176" cy="632"/>
            </a:xfrm>
            <a:prstGeom prst="rect">
              <a:avLst/>
            </a:prstGeom>
            <a:noFill/>
            <a:ln w="12700" cap="rnd">
              <a:noFill/>
              <a:round/>
              <a:headEnd type="none" w="med" len="med"/>
              <a:tailEnd type="none" w="med" len="med"/>
            </a:ln>
            <a:effectLst>
              <a:outerShdw blurRad="38100" dist="25399" dir="5400000" algn="ctr" rotWithShape="0">
                <a:srgbClr val="3E4554">
                  <a:alpha val="79999"/>
                </a:srgbClr>
              </a:outerShdw>
            </a:effectLst>
          </p:spPr>
          <p:txBody>
            <a:bodyPr lIns="38100" tIns="38100" rIns="38100" bIns="38100">
              <a:prstTxWarp prst="textNoShape">
                <a:avLst/>
              </a:prstTxWarp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  <a:sym typeface="Arial" charset="0"/>
                </a:rPr>
                <a:t>Data Center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8"/>
          <p:cNvGrpSpPr>
            <a:grpSpLocks noChangeAspect="1"/>
          </p:cNvGrpSpPr>
          <p:nvPr userDrawn="1"/>
        </p:nvGrpSpPr>
        <p:grpSpPr>
          <a:xfrm>
            <a:off x="5107931" y="3153431"/>
            <a:ext cx="1371600" cy="543003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4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704" y="1471613"/>
            <a:ext cx="10634663" cy="4627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08968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180445" y="6400800"/>
            <a:ext cx="457200" cy="15388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1000">
                <a:solidFill>
                  <a:srgbClr val="706F5C"/>
                </a:solidFill>
              </a:defRPr>
            </a:lvl1pPr>
          </a:lstStyle>
          <a:p>
            <a:fld id="{41902414-9A14-4BC8-82FA-CDF2614AD5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3"/>
          </p:nvPr>
        </p:nvSpPr>
        <p:spPr>
          <a:xfrm>
            <a:off x="548640" y="6400800"/>
            <a:ext cx="2115964" cy="153888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ctr">
              <a:defRPr sz="1000">
                <a:solidFill>
                  <a:srgbClr val="706F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Citrix Confidential – Do Not Distribute</a:t>
            </a:r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 hasCustomPrompt="1"/>
          </p:nvPr>
        </p:nvSpPr>
        <p:spPr>
          <a:xfrm>
            <a:off x="548640" y="1856232"/>
            <a:ext cx="11091672" cy="4114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2880" indent="-182880">
              <a:lnSpc>
                <a:spcPts val="2700"/>
              </a:lnSpc>
              <a:spcBef>
                <a:spcPts val="600"/>
              </a:spcBef>
              <a:spcAft>
                <a:spcPts val="0"/>
              </a:spcAft>
              <a:buClr>
                <a:srgbClr val="706F5C"/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706F5C"/>
                </a:solidFill>
                <a:latin typeface="Arial" pitchFamily="34" charset="0"/>
                <a:cs typeface="Arial" pitchFamily="34" charset="0"/>
              </a:defRPr>
            </a:lvl1pPr>
            <a:lvl2pPr marL="365760" indent="-164592">
              <a:lnSpc>
                <a:spcPts val="2400"/>
              </a:lnSpc>
              <a:spcBef>
                <a:spcPts val="200"/>
              </a:spcBef>
              <a:spcAft>
                <a:spcPts val="0"/>
              </a:spcAft>
              <a:buClr>
                <a:srgbClr val="706F5C"/>
              </a:buClr>
              <a:buSzPct val="120000"/>
              <a:buFont typeface="Arial" pitchFamily="34" charset="0"/>
              <a:buChar char="◦"/>
              <a:defRPr sz="2000" b="0" baseline="0">
                <a:solidFill>
                  <a:srgbClr val="706F5C"/>
                </a:solidFill>
                <a:latin typeface="Arial" pitchFamily="34" charset="0"/>
                <a:cs typeface="Arial" pitchFamily="34" charset="0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  <p:sp>
        <p:nvSpPr>
          <p:cNvPr id="26" name="Title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091672" cy="551433"/>
          </a:xfrm>
        </p:spPr>
        <p:txBody>
          <a:bodyPr wrap="square" lIns="0" tIns="0" rIns="0" bIns="0" anchor="t" anchorCtr="0">
            <a:spAutoFit/>
          </a:bodyPr>
          <a:lstStyle>
            <a:lvl1pPr>
              <a:lnSpc>
                <a:spcPts val="4300"/>
              </a:lnSpc>
              <a:defRPr sz="3800" b="1" baseline="0">
                <a:solidFill>
                  <a:srgbClr val="FCB13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8034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83017" y="622301"/>
            <a:ext cx="11376237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63" r:id="rId2"/>
    <p:sldLayoutId id="2147483953" r:id="rId3"/>
    <p:sldLayoutId id="2147483954" r:id="rId4"/>
    <p:sldLayoutId id="2147483977" r:id="rId5"/>
    <p:sldLayoutId id="2147483978" r:id="rId6"/>
    <p:sldLayoutId id="2147483975" r:id="rId7"/>
    <p:sldLayoutId id="2147483986" r:id="rId8"/>
    <p:sldLayoutId id="2147483973" r:id="rId9"/>
    <p:sldLayoutId id="2147483987" r:id="rId10"/>
    <p:sldLayoutId id="2147483964" r:id="rId11"/>
    <p:sldLayoutId id="2147483984" r:id="rId12"/>
    <p:sldLayoutId id="2147483955" r:id="rId13"/>
    <p:sldLayoutId id="2147483980" r:id="rId14"/>
    <p:sldLayoutId id="2147483979" r:id="rId15"/>
    <p:sldLayoutId id="2147483985" r:id="rId16"/>
    <p:sldLayoutId id="2147483976" r:id="rId17"/>
    <p:sldLayoutId id="2147483989" r:id="rId18"/>
    <p:sldLayoutId id="2147483990" r:id="rId19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lang="en-US" sz="3400" b="1" dirty="0">
          <a:solidFill>
            <a:srgbClr val="77243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300"/>
        </a:spcBef>
        <a:spcAft>
          <a:spcPct val="15000"/>
        </a:spcAft>
        <a:buClr>
          <a:srgbClr val="7F7F7F"/>
        </a:buClr>
        <a:buSzPct val="100000"/>
        <a:defRPr lang="en-US" sz="2800" dirty="0">
          <a:solidFill>
            <a:srgbClr val="007934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ct val="15000"/>
        </a:spcBef>
        <a:spcAft>
          <a:spcPct val="15000"/>
        </a:spcAft>
        <a:buClr>
          <a:srgbClr val="7F7F7F"/>
        </a:buClr>
        <a:buSzPct val="100000"/>
        <a:defRPr lang="en-US" dirty="0">
          <a:solidFill>
            <a:srgbClr val="007934"/>
          </a:solidFill>
          <a:latin typeface="+mn-lt"/>
        </a:defRPr>
      </a:lvl2pPr>
      <a:lvl3pPr marL="914400" indent="-228600" algn="l" rtl="0" eaLnBrk="1" fontAlgn="base" hangingPunct="1">
        <a:lnSpc>
          <a:spcPct val="90000"/>
        </a:lnSpc>
        <a:spcBef>
          <a:spcPct val="15000"/>
        </a:spcBef>
        <a:spcAft>
          <a:spcPct val="15000"/>
        </a:spcAft>
        <a:buClr>
          <a:srgbClr val="7F7F7F"/>
        </a:buClr>
        <a:buSzPct val="100000"/>
        <a:defRPr lang="en-US" sz="1600" dirty="0">
          <a:solidFill>
            <a:srgbClr val="007934"/>
          </a:solidFill>
          <a:latin typeface="+mn-lt"/>
        </a:defRPr>
      </a:lvl3pPr>
      <a:lvl4pPr marL="120015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rgbClr val="7F7F7F"/>
        </a:buClr>
        <a:buSzPct val="100000"/>
        <a:defRPr sz="1400">
          <a:solidFill>
            <a:srgbClr val="007934"/>
          </a:solidFill>
          <a:latin typeface="+mn-lt"/>
        </a:defRPr>
      </a:lvl4pPr>
      <a:lvl5pPr marL="14859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rgbClr val="7F7F7F"/>
        </a:buClr>
        <a:buSzPct val="100000"/>
        <a:defRPr sz="1400">
          <a:solidFill>
            <a:srgbClr val="007934"/>
          </a:solidFill>
          <a:latin typeface="+mn-lt"/>
        </a:defRPr>
      </a:lvl5pPr>
      <a:lvl6pPr marL="18288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6pPr>
      <a:lvl7pPr marL="22860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7pPr>
      <a:lvl8pPr marL="27432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8pPr>
      <a:lvl9pPr marL="32004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1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XD 5.6  </a:t>
            </a:r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66243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260777"/>
            <a:ext cx="7755834" cy="4654296"/>
          </a:xfrm>
        </p:spPr>
        <p:txBody>
          <a:bodyPr/>
          <a:lstStyle/>
          <a:p>
            <a:r>
              <a:rPr lang="en-US" dirty="0" err="1" smtClean="0"/>
              <a:t>XenDesktop</a:t>
            </a:r>
            <a:r>
              <a:rPr lang="en-US" dirty="0" smtClean="0"/>
              <a:t> 5.6</a:t>
            </a:r>
          </a:p>
          <a:p>
            <a:r>
              <a:rPr lang="en-US" dirty="0" smtClean="0"/>
              <a:t>Main Focus = Integration of personal vDisk </a:t>
            </a:r>
          </a:p>
          <a:p>
            <a:r>
              <a:rPr lang="en-IE" dirty="0" smtClean="0"/>
              <a:t>Features</a:t>
            </a:r>
          </a:p>
          <a:p>
            <a:pPr lvl="1"/>
            <a:r>
              <a:rPr lang="en-IE" sz="2800" dirty="0"/>
              <a:t>S</a:t>
            </a:r>
            <a:r>
              <a:rPr lang="en-IE" sz="2800" dirty="0" smtClean="0"/>
              <a:t>upport </a:t>
            </a:r>
            <a:r>
              <a:rPr lang="en-IE" sz="2800" dirty="0"/>
              <a:t>for Microsoft SCVMM 2012 and SCCM </a:t>
            </a:r>
            <a:r>
              <a:rPr lang="en-IE" sz="2800" dirty="0" smtClean="0"/>
              <a:t>2012</a:t>
            </a:r>
          </a:p>
          <a:p>
            <a:pPr lvl="1"/>
            <a:r>
              <a:rPr lang="en-IE" sz="2800" dirty="0" smtClean="0"/>
              <a:t>Updated Citrix License Server v11.10</a:t>
            </a:r>
          </a:p>
          <a:p>
            <a:pPr lvl="1"/>
            <a:r>
              <a:rPr lang="en-IE" sz="2800" dirty="0" smtClean="0"/>
              <a:t>Core component* integration</a:t>
            </a:r>
          </a:p>
          <a:p>
            <a:pPr lvl="1"/>
            <a:r>
              <a:rPr lang="en-IE" sz="2800" dirty="0" smtClean="0"/>
              <a:t>Desktop Director 2.1 (support for PvD)</a:t>
            </a:r>
          </a:p>
          <a:p>
            <a:pPr lvl="1"/>
            <a:r>
              <a:rPr lang="en-IE" sz="2800" dirty="0" smtClean="0"/>
              <a:t>Fixed Issues</a:t>
            </a:r>
          </a:p>
          <a:p>
            <a:pPr lvl="1"/>
            <a:endParaRPr lang="en-US" sz="2800" dirty="0"/>
          </a:p>
          <a:p>
            <a:pPr lvl="1"/>
            <a:endParaRPr lang="en-IE" sz="2800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smtClean="0"/>
              <a:t>Ibiza</a:t>
            </a:r>
            <a:r>
              <a:rPr lang="en-US" dirty="0"/>
              <a:t>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064" y="1285875"/>
            <a:ext cx="3414044" cy="253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186" y="4263849"/>
            <a:ext cx="1947800" cy="118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953792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RINGCUBE </a:t>
            </a:r>
            <a:r>
              <a:rPr lang="en-US" dirty="0"/>
              <a:t>acquisition </a:t>
            </a:r>
            <a:r>
              <a:rPr lang="en-IE" dirty="0"/>
              <a:t>a</a:t>
            </a:r>
            <a:r>
              <a:rPr lang="en-IE" dirty="0" smtClean="0"/>
              <a:t>nnounced at Synergy Barcelona 2011…</a:t>
            </a:r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Background - BIG News!!!</a:t>
            </a:r>
            <a:endParaRPr lang="en-IE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006" y="2207730"/>
            <a:ext cx="9294812" cy="3714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500731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Press Release - The Great VDI </a:t>
            </a:r>
            <a:r>
              <a:rPr lang="en-IE" dirty="0" err="1" smtClean="0"/>
              <a:t>Tradeoff</a:t>
            </a:r>
            <a:r>
              <a:rPr lang="en-IE" dirty="0" smtClean="0"/>
              <a:t> </a:t>
            </a:r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11272" name="Picture 8" descr="C:\Users\MICHAE~1\AppData\Local\Temp\SNAGHTMLae6f5f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991" y="1434861"/>
            <a:ext cx="9608842" cy="49784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519640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Why is XD 5.6 good for Citrix? </a:t>
            </a:r>
          </a:p>
          <a:p>
            <a:pPr lvl="1"/>
            <a:r>
              <a:rPr lang="en-IE" dirty="0" smtClean="0"/>
              <a:t>New PvD functionality increases ROI for customers which in turn helps to drive VDI adoption (Cha </a:t>
            </a:r>
            <a:r>
              <a:rPr lang="en-IE" dirty="0" err="1" smtClean="0"/>
              <a:t>Ching</a:t>
            </a:r>
            <a:r>
              <a:rPr lang="en-IE" dirty="0" smtClean="0"/>
              <a:t>…$$$)</a:t>
            </a:r>
          </a:p>
          <a:p>
            <a:r>
              <a:rPr lang="en-IE" dirty="0" smtClean="0"/>
              <a:t>Why is XD </a:t>
            </a:r>
            <a:r>
              <a:rPr lang="en-IE" dirty="0"/>
              <a:t>5.6 good for </a:t>
            </a:r>
            <a:r>
              <a:rPr lang="en-IE" dirty="0" smtClean="0"/>
              <a:t>Customers? </a:t>
            </a:r>
          </a:p>
          <a:p>
            <a:pPr lvl="1"/>
            <a:r>
              <a:rPr lang="en-IE" dirty="0" smtClean="0"/>
              <a:t>The new </a:t>
            </a:r>
            <a:r>
              <a:rPr lang="en-IE" dirty="0"/>
              <a:t>PvD </a:t>
            </a:r>
            <a:r>
              <a:rPr lang="en-IE" dirty="0" smtClean="0"/>
              <a:t>allows personalization </a:t>
            </a:r>
            <a:r>
              <a:rPr lang="en-IE" dirty="0"/>
              <a:t>settings </a:t>
            </a:r>
            <a:r>
              <a:rPr lang="en-IE" dirty="0" smtClean="0"/>
              <a:t>including:</a:t>
            </a:r>
          </a:p>
          <a:p>
            <a:pPr lvl="2"/>
            <a:r>
              <a:rPr lang="en-IE" dirty="0" smtClean="0">
                <a:latin typeface="+mj-lt"/>
              </a:rPr>
              <a:t>Desktop </a:t>
            </a:r>
            <a:r>
              <a:rPr lang="en-IE" dirty="0">
                <a:latin typeface="+mj-lt"/>
              </a:rPr>
              <a:t>settings &amp; installed </a:t>
            </a:r>
            <a:r>
              <a:rPr lang="en-IE" dirty="0" smtClean="0">
                <a:latin typeface="+mj-lt"/>
              </a:rPr>
              <a:t>applications are preserved </a:t>
            </a:r>
            <a:r>
              <a:rPr lang="en-IE" dirty="0">
                <a:latin typeface="+mj-lt"/>
              </a:rPr>
              <a:t>across reboots and machine updates while at the same time allowing </a:t>
            </a:r>
            <a:endParaRPr lang="en-IE" dirty="0" smtClean="0">
              <a:latin typeface="+mj-lt"/>
            </a:endParaRPr>
          </a:p>
          <a:p>
            <a:pPr lvl="2"/>
            <a:r>
              <a:rPr lang="en-IE" dirty="0" smtClean="0">
                <a:latin typeface="+mj-lt"/>
              </a:rPr>
              <a:t>Customers </a:t>
            </a:r>
            <a:r>
              <a:rPr lang="en-IE" dirty="0">
                <a:latin typeface="+mj-lt"/>
              </a:rPr>
              <a:t>and </a:t>
            </a:r>
            <a:r>
              <a:rPr lang="en-IE" dirty="0" smtClean="0">
                <a:latin typeface="+mj-lt"/>
              </a:rPr>
              <a:t>admins </a:t>
            </a:r>
            <a:r>
              <a:rPr lang="en-IE" dirty="0">
                <a:latin typeface="+mj-lt"/>
              </a:rPr>
              <a:t>to continue </a:t>
            </a:r>
            <a:r>
              <a:rPr lang="en-IE" dirty="0" smtClean="0">
                <a:latin typeface="+mj-lt"/>
              </a:rPr>
              <a:t>to benefit </a:t>
            </a:r>
            <a:r>
              <a:rPr lang="en-IE" dirty="0">
                <a:latin typeface="+mj-lt"/>
              </a:rPr>
              <a:t>from the </a:t>
            </a:r>
            <a:r>
              <a:rPr lang="en-IE" dirty="0" smtClean="0">
                <a:latin typeface="+mj-lt"/>
              </a:rPr>
              <a:t>flexibility, </a:t>
            </a:r>
            <a:r>
              <a:rPr lang="en-IE" dirty="0">
                <a:latin typeface="+mj-lt"/>
              </a:rPr>
              <a:t>ease of management and cost reduction associated with the Pooled desktop </a:t>
            </a:r>
            <a:r>
              <a:rPr lang="en-IE" dirty="0" smtClean="0">
                <a:latin typeface="+mj-lt"/>
              </a:rPr>
              <a:t>model</a:t>
            </a:r>
            <a:endParaRPr lang="en-IE" dirty="0">
              <a:latin typeface="+mj-lt"/>
            </a:endParaRPr>
          </a:p>
          <a:p>
            <a:pPr lvl="1"/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Great VDI </a:t>
            </a:r>
            <a:r>
              <a:rPr lang="en-IE" dirty="0" err="1" smtClean="0"/>
              <a:t>Tradeoff</a:t>
            </a:r>
            <a:r>
              <a:rPr lang="en-IE" dirty="0"/>
              <a:t> </a:t>
            </a:r>
            <a:r>
              <a:rPr lang="en-IE" dirty="0" smtClean="0"/>
              <a:t>- Questions to be answered…</a:t>
            </a:r>
            <a:endParaRPr lang="en-IE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164" y="4953844"/>
            <a:ext cx="2793198" cy="165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549436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 smtClean="0"/>
              <a:t>XenServer</a:t>
            </a:r>
            <a:r>
              <a:rPr lang="en-IE" dirty="0" smtClean="0"/>
              <a:t> 5.6 or later</a:t>
            </a:r>
          </a:p>
          <a:p>
            <a:pPr lvl="1"/>
            <a:r>
              <a:rPr lang="en-IE" dirty="0" smtClean="0"/>
              <a:t>Note: SP2 required to support </a:t>
            </a:r>
            <a:r>
              <a:rPr lang="en-IE" dirty="0" err="1" smtClean="0"/>
              <a:t>Intellicache</a:t>
            </a:r>
            <a:r>
              <a:rPr lang="en-IE" dirty="0" smtClean="0"/>
              <a:t>™</a:t>
            </a:r>
            <a:endParaRPr lang="en-IE" dirty="0"/>
          </a:p>
          <a:p>
            <a:r>
              <a:rPr lang="en-IE" dirty="0" smtClean="0"/>
              <a:t>Citrix License Server v11.10</a:t>
            </a:r>
          </a:p>
          <a:p>
            <a:pPr lvl="1"/>
            <a:r>
              <a:rPr lang="en-IE" dirty="0" err="1"/>
              <a:t>XenDesktop</a:t>
            </a:r>
            <a:r>
              <a:rPr lang="en-IE" dirty="0"/>
              <a:t> 5.6 will not work with older license servers </a:t>
            </a:r>
            <a:endParaRPr lang="en-IE" dirty="0" smtClean="0"/>
          </a:p>
          <a:p>
            <a:r>
              <a:rPr lang="en-IE" dirty="0" smtClean="0"/>
              <a:t>See </a:t>
            </a:r>
            <a:r>
              <a:rPr lang="en-IE" dirty="0" err="1" smtClean="0"/>
              <a:t>eDocs</a:t>
            </a:r>
            <a:r>
              <a:rPr lang="en-IE" dirty="0" smtClean="0"/>
              <a:t> for full list of requirements</a:t>
            </a:r>
          </a:p>
          <a:p>
            <a:pPr lvl="1">
              <a:buNone/>
            </a:pPr>
            <a:endParaRPr lang="en-IE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Key Requirements</a:t>
            </a:r>
            <a:endParaRPr lang="en-I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87" y="1260108"/>
            <a:ext cx="3379887" cy="3876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867272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Host and Component Requirements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XenDesktop 5.6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055081" y="1381909"/>
          <a:ext cx="9812210" cy="4508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6105"/>
                <a:gridCol w="4906105"/>
              </a:tblGrid>
              <a:tr h="394144">
                <a:tc>
                  <a:txBody>
                    <a:bodyPr/>
                    <a:lstStyle/>
                    <a:p>
                      <a:r>
                        <a:rPr lang="en-US" dirty="0" smtClean="0"/>
                        <a:t>XenServer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VMware</a:t>
                      </a:r>
                      <a:endParaRPr lang="en-US" dirty="0"/>
                    </a:p>
                  </a:txBody>
                  <a:tcPr/>
                </a:tc>
              </a:tr>
              <a:tr h="1614181"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Citrix XenServer 6 Standard and Enterprise Editions (Service Pack 1 also supported)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VMware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vSphere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5.0 </a:t>
                      </a:r>
                    </a:p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ESX 5.0</a:t>
                      </a:r>
                    </a:p>
                    <a:p>
                      <a:pPr lvl="0"/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vCenter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5.0</a:t>
                      </a:r>
                    </a:p>
                    <a:p>
                      <a:pPr lvl="0"/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ESXi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5.0</a:t>
                      </a:r>
                    </a:p>
                    <a:p>
                      <a:pPr lvl="0"/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vCenter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5.0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6141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Citrix XenServer 5.6 Service Pack 2 Standard and Enterprise Editions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VMware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vSphere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4.1 Update 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ESX 4.1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vCenter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4.1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ESXi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4.1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vCenter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4.1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532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VMware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vSphere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4.1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ESXi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 Update 1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Requirements	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63180" y="6108937"/>
            <a:ext cx="84207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Note</a:t>
            </a:r>
            <a:r>
              <a:rPr lang="en-US" dirty="0" smtClean="0"/>
              <a:t>: No support is provided for </a:t>
            </a:r>
            <a:r>
              <a:rPr lang="en-US" dirty="0" err="1" smtClean="0"/>
              <a:t>vSphere</a:t>
            </a:r>
            <a:r>
              <a:rPr lang="en-US" dirty="0" smtClean="0"/>
              <a:t> </a:t>
            </a:r>
            <a:r>
              <a:rPr lang="en-US" dirty="0" err="1" smtClean="0"/>
              <a:t>vCenter</a:t>
            </a:r>
            <a:r>
              <a:rPr lang="en-US" dirty="0" smtClean="0"/>
              <a:t> </a:t>
            </a:r>
            <a:r>
              <a:rPr lang="en-US" dirty="0" err="1" smtClean="0"/>
              <a:t>LinkMode</a:t>
            </a:r>
            <a:r>
              <a:rPr lang="en-US" dirty="0" smtClean="0"/>
              <a:t> operation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Requirements	(1/2)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3" y="1406773"/>
          <a:ext cx="10149021" cy="4355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007"/>
                <a:gridCol w="3383007"/>
                <a:gridCol w="3383007"/>
              </a:tblGrid>
              <a:tr h="48399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Controller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VDA with PvD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VDA without PvD</a:t>
                      </a:r>
                      <a:endParaRPr lang="en-US" dirty="0"/>
                    </a:p>
                  </a:txBody>
                  <a:tcPr/>
                </a:tc>
              </a:tr>
              <a:tr h="119341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dirty="0" smtClean="0"/>
                        <a:t>Win2008, Standard or Enterprise Edition,  SP2 (32- and 64-bit)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Windows XP 32-bit with SP 3 or later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Windows XP 32-bit with Service Pack 3 or later</a:t>
                      </a:r>
                    </a:p>
                    <a:p>
                      <a:pPr algn="l"/>
                      <a:endParaRPr lang="en-US" dirty="0"/>
                    </a:p>
                  </a:txBody>
                  <a:tcPr/>
                </a:tc>
              </a:tr>
              <a:tr h="1484604">
                <a:tc>
                  <a:txBody>
                    <a:bodyPr/>
                    <a:lstStyle/>
                    <a:p>
                      <a:pPr lvl="0" algn="l"/>
                      <a:r>
                        <a:rPr lang="en-US" dirty="0" smtClean="0"/>
                        <a:t>Win2008 R2, Standard or Enterprise Edition (64-bit only)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Windows 7 (non-Aero) 32-bit or 64-bit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Windows XP 64-bit SP 2 or later</a:t>
                      </a:r>
                    </a:p>
                    <a:p>
                      <a:pPr lvl="0"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Windows Vista (non-Aero) 32-bit or 64-bit with SP 2 or later</a:t>
                      </a:r>
                    </a:p>
                  </a:txBody>
                  <a:tcPr/>
                </a:tc>
              </a:tr>
              <a:tr h="11934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Win2008 R2 SP1, Standard or Enterprise Edition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Windows 7 (non-Aero) 32-bit or 64-bit</a:t>
                      </a:r>
                    </a:p>
                    <a:p>
                      <a:pPr algn="l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</p:spPr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Personal vDisk (PvD)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XenDesktop 5.6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860800" cy="365125"/>
          </a:xfrm>
        </p:spPr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Integrating RingCube 5.5 user personalization technology into XenDesktop 5.6</a:t>
            </a:r>
          </a:p>
          <a:p>
            <a:r>
              <a:rPr lang="en-US" dirty="0" smtClean="0"/>
              <a:t>VDI with PvD offers a virtual desktop/workspace</a:t>
            </a:r>
          </a:p>
          <a:p>
            <a:r>
              <a:rPr lang="en-US" dirty="0" smtClean="0"/>
              <a:t>Each user gets a workspace stored on a SAN or NAS</a:t>
            </a:r>
          </a:p>
          <a:p>
            <a:r>
              <a:rPr lang="en-US" dirty="0" smtClean="0"/>
              <a:t>Workspace contains all entitlement based applications, data and settings</a:t>
            </a:r>
          </a:p>
          <a:p>
            <a:r>
              <a:rPr lang="en-US" dirty="0" smtClean="0"/>
              <a:t>Workspace </a:t>
            </a:r>
            <a:r>
              <a:rPr lang="en-US" i="1" dirty="0" smtClean="0"/>
              <a:t>only</a:t>
            </a:r>
            <a:r>
              <a:rPr lang="en-US" dirty="0" smtClean="0"/>
              <a:t> contains User changes to reduce storage requirements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Integration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902414-9A14-4BC8-82FA-CDF2614AD54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– Do Not Distribute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091672" cy="444737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400" dirty="0" smtClean="0">
                <a:solidFill>
                  <a:srgbClr val="772432"/>
                </a:solidFill>
              </a:rPr>
              <a:t>VDI Desktop Models – Assigned Desktops</a:t>
            </a:r>
            <a:endParaRPr lang="en-US" sz="3400" dirty="0">
              <a:solidFill>
                <a:srgbClr val="772432"/>
              </a:solidFill>
            </a:endParaRPr>
          </a:p>
        </p:txBody>
      </p:sp>
      <p:sp>
        <p:nvSpPr>
          <p:cNvPr id="68" name="AutoShape 18"/>
          <p:cNvSpPr>
            <a:spLocks noChangeArrowheads="1"/>
          </p:cNvSpPr>
          <p:nvPr/>
        </p:nvSpPr>
        <p:spPr bwMode="auto">
          <a:xfrm>
            <a:off x="4238580" y="4114800"/>
            <a:ext cx="1422030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50000"/>
                  <a:lumOff val="50000"/>
                  <a:alpha val="67999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9" name="AutoShape 18"/>
          <p:cNvSpPr>
            <a:spLocks noChangeArrowheads="1"/>
          </p:cNvSpPr>
          <p:nvPr/>
        </p:nvSpPr>
        <p:spPr bwMode="auto">
          <a:xfrm>
            <a:off x="1015735" y="4114800"/>
            <a:ext cx="1422030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50000"/>
                  <a:lumOff val="50000"/>
                  <a:alpha val="67999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0" name="AutoShape 18"/>
          <p:cNvSpPr>
            <a:spLocks noChangeArrowheads="1"/>
          </p:cNvSpPr>
          <p:nvPr/>
        </p:nvSpPr>
        <p:spPr bwMode="auto">
          <a:xfrm>
            <a:off x="2628215" y="4114800"/>
            <a:ext cx="1422030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50000"/>
                  <a:lumOff val="50000"/>
                  <a:alpha val="67999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1" name="AutoShape 25"/>
          <p:cNvSpPr>
            <a:spLocks noChangeArrowheads="1"/>
          </p:cNvSpPr>
          <p:nvPr/>
        </p:nvSpPr>
        <p:spPr bwMode="auto">
          <a:xfrm>
            <a:off x="4238580" y="4724400"/>
            <a:ext cx="1422030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65000"/>
                  <a:lumOff val="35000"/>
                  <a:alpha val="67999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2" name="AutoShape 25"/>
          <p:cNvSpPr>
            <a:spLocks noChangeArrowheads="1"/>
          </p:cNvSpPr>
          <p:nvPr/>
        </p:nvSpPr>
        <p:spPr bwMode="auto">
          <a:xfrm>
            <a:off x="1013620" y="4724400"/>
            <a:ext cx="1422030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65000"/>
                  <a:lumOff val="35000"/>
                  <a:alpha val="67999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3" name="AutoShape 15"/>
          <p:cNvSpPr>
            <a:spLocks noChangeArrowheads="1"/>
          </p:cNvSpPr>
          <p:nvPr/>
        </p:nvSpPr>
        <p:spPr bwMode="auto">
          <a:xfrm>
            <a:off x="4238580" y="1905000"/>
            <a:ext cx="1422030" cy="21336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65000"/>
                  <a:alpha val="67999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4" name="Text Box 10"/>
          <p:cNvSpPr txBox="1">
            <a:spLocks noChangeArrowheads="1"/>
          </p:cNvSpPr>
          <p:nvPr/>
        </p:nvSpPr>
        <p:spPr bwMode="auto">
          <a:xfrm>
            <a:off x="7110149" y="2514600"/>
            <a:ext cx="486283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Increased storage</a:t>
            </a:r>
          </a:p>
          <a:p>
            <a:pPr>
              <a:spcBef>
                <a:spcPct val="50000"/>
              </a:spcBef>
            </a:pPr>
            <a:r>
              <a:rPr lang="en-US" sz="1600" dirty="0" smtClean="0"/>
              <a:t>High per user cost</a:t>
            </a:r>
          </a:p>
          <a:p>
            <a:pPr>
              <a:spcBef>
                <a:spcPct val="50000"/>
              </a:spcBef>
            </a:pPr>
            <a:r>
              <a:rPr lang="en-US" sz="1600" dirty="0" smtClean="0"/>
              <a:t>Increased </a:t>
            </a:r>
            <a:r>
              <a:rPr lang="en-US" sz="1600" dirty="0"/>
              <a:t>management overhead</a:t>
            </a:r>
          </a:p>
          <a:p>
            <a:pPr>
              <a:spcBef>
                <a:spcPct val="50000"/>
              </a:spcBef>
            </a:pPr>
            <a:r>
              <a:rPr lang="en-US" sz="1600" dirty="0" smtClean="0"/>
              <a:t>Complex and unique base images</a:t>
            </a:r>
            <a:endParaRPr lang="en-US" sz="1600" dirty="0"/>
          </a:p>
          <a:p>
            <a:pPr>
              <a:spcBef>
                <a:spcPct val="50000"/>
              </a:spcBef>
            </a:pPr>
            <a:endParaRPr lang="en-US" sz="1600" dirty="0"/>
          </a:p>
          <a:p>
            <a:pPr>
              <a:spcBef>
                <a:spcPct val="50000"/>
              </a:spcBef>
            </a:pPr>
            <a:r>
              <a:rPr lang="en-US" sz="1600" dirty="0"/>
              <a:t>Highly personalized for users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Increased user acceptance</a:t>
            </a:r>
          </a:p>
        </p:txBody>
      </p:sp>
      <p:pic>
        <p:nvPicPr>
          <p:cNvPr id="75" name="Picture 14" descr="divi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9265" y="965200"/>
            <a:ext cx="383016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AutoShape 15"/>
          <p:cNvSpPr>
            <a:spLocks noChangeArrowheads="1"/>
          </p:cNvSpPr>
          <p:nvPr/>
        </p:nvSpPr>
        <p:spPr bwMode="auto">
          <a:xfrm>
            <a:off x="1015735" y="1905000"/>
            <a:ext cx="1422030" cy="21336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65000"/>
                  <a:alpha val="67999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7" name="Text Box 16"/>
          <p:cNvSpPr txBox="1">
            <a:spLocks noChangeArrowheads="1"/>
          </p:cNvSpPr>
          <p:nvPr/>
        </p:nvSpPr>
        <p:spPr bwMode="auto">
          <a:xfrm>
            <a:off x="1015735" y="1981200"/>
            <a:ext cx="142203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User Profile &amp; Settings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Departmental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-------------</a:t>
            </a:r>
            <a:br>
              <a:rPr lang="en-US" sz="1100" dirty="0" smtClean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User </a:t>
            </a:r>
            <a:r>
              <a:rPr lang="en-US" sz="1100" dirty="0">
                <a:solidFill>
                  <a:srgbClr val="000000"/>
                </a:solidFill>
              </a:rPr>
              <a:t>Installed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 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Local Peripherals</a:t>
            </a:r>
          </a:p>
        </p:txBody>
      </p:sp>
      <p:sp>
        <p:nvSpPr>
          <p:cNvPr id="78" name="Text Box 20"/>
          <p:cNvSpPr txBox="1">
            <a:spLocks noChangeArrowheads="1"/>
          </p:cNvSpPr>
          <p:nvPr/>
        </p:nvSpPr>
        <p:spPr bwMode="auto">
          <a:xfrm>
            <a:off x="1015735" y="4162425"/>
            <a:ext cx="14220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Base Image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79" name="Text Box 21"/>
          <p:cNvSpPr txBox="1">
            <a:spLocks noChangeArrowheads="1"/>
          </p:cNvSpPr>
          <p:nvPr/>
        </p:nvSpPr>
        <p:spPr bwMode="auto">
          <a:xfrm>
            <a:off x="1015735" y="4762501"/>
            <a:ext cx="14220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Operating System</a:t>
            </a:r>
          </a:p>
        </p:txBody>
      </p:sp>
      <p:sp>
        <p:nvSpPr>
          <p:cNvPr id="80" name="AutoShape 22"/>
          <p:cNvSpPr>
            <a:spLocks noChangeArrowheads="1"/>
          </p:cNvSpPr>
          <p:nvPr/>
        </p:nvSpPr>
        <p:spPr bwMode="auto">
          <a:xfrm>
            <a:off x="2626100" y="1905000"/>
            <a:ext cx="1422030" cy="21336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65000"/>
                  <a:alpha val="67999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81" name="Text Box 23"/>
          <p:cNvSpPr txBox="1">
            <a:spLocks noChangeArrowheads="1"/>
          </p:cNvSpPr>
          <p:nvPr/>
        </p:nvSpPr>
        <p:spPr bwMode="auto">
          <a:xfrm>
            <a:off x="2626100" y="1981200"/>
            <a:ext cx="142203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User Profile &amp; Settings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Departmental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-------------</a:t>
            </a:r>
            <a:br>
              <a:rPr lang="en-US" sz="1100" dirty="0" smtClean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User </a:t>
            </a:r>
            <a:r>
              <a:rPr lang="en-US" sz="1100" dirty="0">
                <a:solidFill>
                  <a:srgbClr val="000000"/>
                </a:solidFill>
              </a:rPr>
              <a:t>Installed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 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Local Peripherals</a:t>
            </a:r>
          </a:p>
        </p:txBody>
      </p:sp>
      <p:sp>
        <p:nvSpPr>
          <p:cNvPr id="82" name="AutoShape 25"/>
          <p:cNvSpPr>
            <a:spLocks noChangeArrowheads="1"/>
          </p:cNvSpPr>
          <p:nvPr/>
        </p:nvSpPr>
        <p:spPr bwMode="auto">
          <a:xfrm>
            <a:off x="2626100" y="4724400"/>
            <a:ext cx="1422030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65000"/>
                  <a:lumOff val="35000"/>
                  <a:alpha val="67999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83" name="Text Box 26"/>
          <p:cNvSpPr txBox="1">
            <a:spLocks noChangeArrowheads="1"/>
          </p:cNvSpPr>
          <p:nvPr/>
        </p:nvSpPr>
        <p:spPr bwMode="auto">
          <a:xfrm>
            <a:off x="2626100" y="4162425"/>
            <a:ext cx="14220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Base Image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84" name="Text Box 27"/>
          <p:cNvSpPr txBox="1">
            <a:spLocks noChangeArrowheads="1"/>
          </p:cNvSpPr>
          <p:nvPr/>
        </p:nvSpPr>
        <p:spPr bwMode="auto">
          <a:xfrm>
            <a:off x="2626100" y="4762501"/>
            <a:ext cx="14220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Operating System</a:t>
            </a:r>
          </a:p>
        </p:txBody>
      </p:sp>
      <p:sp>
        <p:nvSpPr>
          <p:cNvPr id="85" name="Text Box 29"/>
          <p:cNvSpPr txBox="1">
            <a:spLocks noChangeArrowheads="1"/>
          </p:cNvSpPr>
          <p:nvPr/>
        </p:nvSpPr>
        <p:spPr bwMode="auto">
          <a:xfrm>
            <a:off x="4240695" y="1981200"/>
            <a:ext cx="142203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User Profile &amp; Settings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Departmental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-------------</a:t>
            </a:r>
            <a:br>
              <a:rPr lang="en-US" sz="1100" dirty="0" smtClean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User </a:t>
            </a:r>
            <a:r>
              <a:rPr lang="en-US" sz="1100" dirty="0">
                <a:solidFill>
                  <a:srgbClr val="000000"/>
                </a:solidFill>
              </a:rPr>
              <a:t>Installed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 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Local Peripherals</a:t>
            </a:r>
          </a:p>
        </p:txBody>
      </p:sp>
      <p:sp>
        <p:nvSpPr>
          <p:cNvPr id="86" name="Text Box 32"/>
          <p:cNvSpPr txBox="1">
            <a:spLocks noChangeArrowheads="1"/>
          </p:cNvSpPr>
          <p:nvPr/>
        </p:nvSpPr>
        <p:spPr bwMode="auto">
          <a:xfrm>
            <a:off x="4240695" y="4162425"/>
            <a:ext cx="14220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</a:rPr>
              <a:t>Base Image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87" name="Text Box 33"/>
          <p:cNvSpPr txBox="1">
            <a:spLocks noChangeArrowheads="1"/>
          </p:cNvSpPr>
          <p:nvPr/>
        </p:nvSpPr>
        <p:spPr bwMode="auto">
          <a:xfrm>
            <a:off x="4240695" y="4762501"/>
            <a:ext cx="14220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Operating System</a:t>
            </a:r>
          </a:p>
        </p:txBody>
      </p:sp>
      <p:sp>
        <p:nvSpPr>
          <p:cNvPr id="88" name="Text Box 39"/>
          <p:cNvSpPr txBox="1">
            <a:spLocks noChangeArrowheads="1"/>
          </p:cNvSpPr>
          <p:nvPr/>
        </p:nvSpPr>
        <p:spPr bwMode="auto">
          <a:xfrm>
            <a:off x="1015736" y="5410200"/>
            <a:ext cx="1443191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/>
              <a:t>VM1</a:t>
            </a:r>
          </a:p>
        </p:txBody>
      </p:sp>
      <p:sp>
        <p:nvSpPr>
          <p:cNvPr id="89" name="Text Box 40"/>
          <p:cNvSpPr txBox="1">
            <a:spLocks noChangeArrowheads="1"/>
          </p:cNvSpPr>
          <p:nvPr/>
        </p:nvSpPr>
        <p:spPr bwMode="auto">
          <a:xfrm>
            <a:off x="2600707" y="5410200"/>
            <a:ext cx="1443191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/>
              <a:t>VM2</a:t>
            </a:r>
          </a:p>
        </p:txBody>
      </p:sp>
      <p:sp>
        <p:nvSpPr>
          <p:cNvPr id="90" name="Text Box 41"/>
          <p:cNvSpPr txBox="1">
            <a:spLocks noChangeArrowheads="1"/>
          </p:cNvSpPr>
          <p:nvPr/>
        </p:nvSpPr>
        <p:spPr bwMode="auto">
          <a:xfrm>
            <a:off x="4211070" y="5410200"/>
            <a:ext cx="1443191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/>
              <a:t>VM3</a:t>
            </a:r>
          </a:p>
        </p:txBody>
      </p:sp>
      <p:pic>
        <p:nvPicPr>
          <p:cNvPr id="91" name="Picture 1" descr="person3G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471" y="5029200"/>
            <a:ext cx="62425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36" descr="person3G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648" y="5029200"/>
            <a:ext cx="62425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37" descr="person3G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9128" y="5029200"/>
            <a:ext cx="62425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2" descr="min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25908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40" descr="min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29718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41" descr="min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7338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3" descr="plussignG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3854" y="44196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43" descr="plussignG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3854" y="48006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41" descr="min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3528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31466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902414-9A14-4BC8-82FA-CDF2614AD54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– Do Not Distribute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091672" cy="444737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400" dirty="0" smtClean="0">
                <a:solidFill>
                  <a:srgbClr val="772432"/>
                </a:solidFill>
              </a:rPr>
              <a:t>VDI Desktop Models – Pooled Desktops</a:t>
            </a:r>
            <a:endParaRPr lang="en-US" sz="3400" dirty="0">
              <a:solidFill>
                <a:srgbClr val="772432"/>
              </a:solidFill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110149" y="3022601"/>
            <a:ext cx="4862833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No personalization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Poor user acceptance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Limited </a:t>
            </a:r>
            <a:r>
              <a:rPr lang="en-US" sz="1600" dirty="0" smtClean="0"/>
              <a:t>scope/user </a:t>
            </a:r>
            <a:r>
              <a:rPr lang="en-US" sz="1600" dirty="0"/>
              <a:t>base</a:t>
            </a:r>
          </a:p>
          <a:p>
            <a:pPr>
              <a:spcBef>
                <a:spcPct val="50000"/>
              </a:spcBef>
            </a:pPr>
            <a:endParaRPr lang="en-US" sz="1600" dirty="0"/>
          </a:p>
          <a:p>
            <a:pPr>
              <a:spcBef>
                <a:spcPct val="50000"/>
              </a:spcBef>
            </a:pPr>
            <a:r>
              <a:rPr lang="en-US" sz="1600" dirty="0"/>
              <a:t>Reduced storage requirements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Centralized management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Uptime &amp; predictability</a:t>
            </a:r>
          </a:p>
        </p:txBody>
      </p:sp>
      <p:pic>
        <p:nvPicPr>
          <p:cNvPr id="7" name="Picture 12" descr="divi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9265" y="965200"/>
            <a:ext cx="383016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21"/>
          <p:cNvSpPr>
            <a:spLocks noChangeArrowheads="1"/>
          </p:cNvSpPr>
          <p:nvPr/>
        </p:nvSpPr>
        <p:spPr bwMode="auto">
          <a:xfrm>
            <a:off x="1015736" y="3048000"/>
            <a:ext cx="4570809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50000"/>
                  <a:alpha val="62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auto">
          <a:xfrm>
            <a:off x="1015736" y="3657600"/>
            <a:ext cx="4570809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65000"/>
                  <a:lumOff val="35000"/>
                  <a:alpha val="67999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1422030" y="3144838"/>
            <a:ext cx="375822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</a:rPr>
              <a:t>Common </a:t>
            </a:r>
            <a:r>
              <a:rPr lang="en-US" sz="1400" dirty="0" smtClean="0">
                <a:solidFill>
                  <a:srgbClr val="000000"/>
                </a:solidFill>
              </a:rPr>
              <a:t>Base Image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1422030" y="3754438"/>
            <a:ext cx="375822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</a:rPr>
              <a:t>Operating System</a:t>
            </a:r>
          </a:p>
        </p:txBody>
      </p:sp>
      <p:sp>
        <p:nvSpPr>
          <p:cNvPr id="12" name="Text Box 38"/>
          <p:cNvSpPr txBox="1">
            <a:spLocks noChangeArrowheads="1"/>
          </p:cNvSpPr>
          <p:nvPr/>
        </p:nvSpPr>
        <p:spPr bwMode="auto">
          <a:xfrm>
            <a:off x="1422030" y="4267200"/>
            <a:ext cx="3758221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/>
              <a:t>BASE </a:t>
            </a:r>
            <a:r>
              <a:rPr lang="en-US" sz="1200" dirty="0" smtClean="0"/>
              <a:t>/ PARENT </a:t>
            </a:r>
            <a:r>
              <a:rPr lang="en-US" sz="1200" dirty="0"/>
              <a:t>VM</a:t>
            </a:r>
          </a:p>
        </p:txBody>
      </p:sp>
      <p:pic>
        <p:nvPicPr>
          <p:cNvPr id="13" name="Picture 1" descr="people3G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0695" y="4038600"/>
            <a:ext cx="175214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3" descr="min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1242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min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4798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min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844925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plussignG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3854" y="45720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plussignG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3854" y="4937126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plussignGS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3854" y="5303839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611165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902414-9A14-4BC8-82FA-CDF2614AD54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– Do Not Distribute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091672" cy="444737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400" dirty="0" smtClean="0">
                <a:solidFill>
                  <a:srgbClr val="772432"/>
                </a:solidFill>
              </a:rPr>
              <a:t>Citrix Personal vDisk</a:t>
            </a:r>
            <a:endParaRPr lang="en-US" sz="3400" dirty="0">
              <a:solidFill>
                <a:srgbClr val="772432"/>
              </a:solidFill>
            </a:endParaRPr>
          </a:p>
        </p:txBody>
      </p:sp>
      <p:sp>
        <p:nvSpPr>
          <p:cNvPr id="6" name="AutoShape 15"/>
          <p:cNvSpPr>
            <a:spLocks noChangeArrowheads="1"/>
          </p:cNvSpPr>
          <p:nvPr/>
        </p:nvSpPr>
        <p:spPr bwMode="auto">
          <a:xfrm>
            <a:off x="4238580" y="1447800"/>
            <a:ext cx="1422030" cy="21336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65000"/>
                  <a:alpha val="67999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pic>
        <p:nvPicPr>
          <p:cNvPr id="7" name="Picture 14" descr="divi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9265" y="965200"/>
            <a:ext cx="383016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5"/>
          <p:cNvSpPr>
            <a:spLocks noChangeArrowheads="1"/>
          </p:cNvSpPr>
          <p:nvPr/>
        </p:nvSpPr>
        <p:spPr bwMode="auto">
          <a:xfrm>
            <a:off x="1015735" y="1447800"/>
            <a:ext cx="1422030" cy="21336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65000"/>
                  <a:alpha val="67999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015735" y="1524000"/>
            <a:ext cx="142203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User Profile &amp; Settings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Departmental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-------------</a:t>
            </a:r>
            <a:br>
              <a:rPr lang="en-US" sz="1100" dirty="0" smtClean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User </a:t>
            </a:r>
            <a:r>
              <a:rPr lang="en-US" sz="1100" dirty="0">
                <a:solidFill>
                  <a:srgbClr val="000000"/>
                </a:solidFill>
              </a:rPr>
              <a:t>Installed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 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Local Peripherals</a:t>
            </a:r>
          </a:p>
        </p:txBody>
      </p:sp>
      <p:sp>
        <p:nvSpPr>
          <p:cNvPr id="10" name="AutoShape 22"/>
          <p:cNvSpPr>
            <a:spLocks noChangeArrowheads="1"/>
          </p:cNvSpPr>
          <p:nvPr/>
        </p:nvSpPr>
        <p:spPr bwMode="auto">
          <a:xfrm>
            <a:off x="2626100" y="1447800"/>
            <a:ext cx="1422030" cy="21336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65000"/>
                  <a:alpha val="67999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2626100" y="1524000"/>
            <a:ext cx="142203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User Profile &amp; Settings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Departmental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-------------</a:t>
            </a:r>
            <a:br>
              <a:rPr lang="en-US" sz="1100" dirty="0" smtClean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User </a:t>
            </a:r>
            <a:r>
              <a:rPr lang="en-US" sz="1100" dirty="0">
                <a:solidFill>
                  <a:srgbClr val="000000"/>
                </a:solidFill>
              </a:rPr>
              <a:t>Installed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 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Local Peripherals</a:t>
            </a:r>
          </a:p>
        </p:txBody>
      </p:sp>
      <p:sp>
        <p:nvSpPr>
          <p:cNvPr id="12" name="Text Box 29"/>
          <p:cNvSpPr txBox="1">
            <a:spLocks noChangeArrowheads="1"/>
          </p:cNvSpPr>
          <p:nvPr/>
        </p:nvSpPr>
        <p:spPr bwMode="auto">
          <a:xfrm>
            <a:off x="4240695" y="1524000"/>
            <a:ext cx="142203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rgbClr val="000000"/>
                </a:solidFill>
              </a:rPr>
              <a:t>User Profile &amp; Settings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Departmental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-------------</a:t>
            </a:r>
            <a:br>
              <a:rPr lang="en-US" sz="1100" dirty="0" smtClean="0">
                <a:solidFill>
                  <a:srgbClr val="000000"/>
                </a:solidFill>
              </a:rPr>
            </a:br>
            <a:r>
              <a:rPr lang="en-US" sz="1100" dirty="0" smtClean="0">
                <a:solidFill>
                  <a:srgbClr val="000000"/>
                </a:solidFill>
              </a:rPr>
              <a:t>User </a:t>
            </a:r>
            <a:r>
              <a:rPr lang="en-US" sz="1100" dirty="0">
                <a:solidFill>
                  <a:srgbClr val="000000"/>
                </a:solidFill>
              </a:rPr>
              <a:t>Installed Applications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------------- 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Local Peripherals</a:t>
            </a: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914162" y="3763964"/>
            <a:ext cx="1443191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 smtClean="0"/>
              <a:t>PvD </a:t>
            </a:r>
            <a:r>
              <a:rPr lang="en-US" sz="1200" dirty="0"/>
              <a:t>1</a:t>
            </a:r>
          </a:p>
        </p:txBody>
      </p:sp>
      <p:sp>
        <p:nvSpPr>
          <p:cNvPr id="14" name="Text Box 40"/>
          <p:cNvSpPr txBox="1">
            <a:spLocks noChangeArrowheads="1"/>
          </p:cNvSpPr>
          <p:nvPr/>
        </p:nvSpPr>
        <p:spPr bwMode="auto">
          <a:xfrm>
            <a:off x="2499134" y="3763964"/>
            <a:ext cx="1443191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 smtClean="0"/>
              <a:t>PvD </a:t>
            </a:r>
            <a:r>
              <a:rPr lang="en-US" sz="1200" dirty="0"/>
              <a:t>2</a:t>
            </a: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4109497" y="3763964"/>
            <a:ext cx="1443191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 smtClean="0"/>
              <a:t>PvD </a:t>
            </a:r>
            <a:r>
              <a:rPr lang="en-US" sz="1200" dirty="0"/>
              <a:t>3</a:t>
            </a:r>
          </a:p>
        </p:txBody>
      </p:sp>
      <p:pic>
        <p:nvPicPr>
          <p:cNvPr id="16" name="Picture 1" descr="person3G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471" y="3382963"/>
            <a:ext cx="62425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6" descr="person3G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648" y="3382963"/>
            <a:ext cx="62425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7" descr="person3G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9128" y="3382963"/>
            <a:ext cx="62425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7110149" y="3022600"/>
            <a:ext cx="4862833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Enterprise scope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Highly personalized for users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Increased user acceptance</a:t>
            </a:r>
          </a:p>
          <a:p>
            <a:pPr>
              <a:spcBef>
                <a:spcPct val="50000"/>
              </a:spcBef>
            </a:pPr>
            <a:endParaRPr lang="en-US" sz="1600" dirty="0"/>
          </a:p>
          <a:p>
            <a:pPr>
              <a:spcBef>
                <a:spcPct val="50000"/>
              </a:spcBef>
            </a:pPr>
            <a:r>
              <a:rPr lang="en-US" sz="1600" dirty="0"/>
              <a:t>Reduced infrastructure requirements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Centralized management</a:t>
            </a:r>
          </a:p>
          <a:p>
            <a:pPr>
              <a:spcBef>
                <a:spcPct val="50000"/>
              </a:spcBef>
            </a:pPr>
            <a:r>
              <a:rPr lang="en-US" sz="1600" dirty="0"/>
              <a:t>Uptime &amp; predictability</a:t>
            </a:r>
          </a:p>
        </p:txBody>
      </p:sp>
      <p:pic>
        <p:nvPicPr>
          <p:cNvPr id="20" name="Picture 44" descr="pl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45720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8" descr="pl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4937126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9" descr="pl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5303839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AutoShape 21"/>
          <p:cNvSpPr>
            <a:spLocks noChangeArrowheads="1"/>
          </p:cNvSpPr>
          <p:nvPr/>
        </p:nvSpPr>
        <p:spPr bwMode="auto">
          <a:xfrm>
            <a:off x="1015735" y="4403725"/>
            <a:ext cx="4672383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50000"/>
                  <a:alpha val="62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>
            <a:off x="1015735" y="5013325"/>
            <a:ext cx="4672383" cy="5334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tx1">
                  <a:lumMod val="65000"/>
                  <a:lumOff val="35000"/>
                  <a:alpha val="67999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1422029" y="4500563"/>
            <a:ext cx="3859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</a:rPr>
              <a:t>Common </a:t>
            </a:r>
            <a:r>
              <a:rPr lang="en-US" sz="1400" dirty="0" smtClean="0">
                <a:solidFill>
                  <a:srgbClr val="000000"/>
                </a:solidFill>
              </a:rPr>
              <a:t>Base Image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6" name="Text Box 35"/>
          <p:cNvSpPr txBox="1">
            <a:spLocks noChangeArrowheads="1"/>
          </p:cNvSpPr>
          <p:nvPr/>
        </p:nvSpPr>
        <p:spPr bwMode="auto">
          <a:xfrm>
            <a:off x="1422029" y="5110163"/>
            <a:ext cx="3859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</a:rPr>
              <a:t>Operating System</a:t>
            </a:r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1422029" y="5622925"/>
            <a:ext cx="385979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/>
              <a:t>BASE PARENT VM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1218883" y="4114800"/>
            <a:ext cx="416451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71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3250353" y="4114800"/>
            <a:ext cx="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1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30" name="Picture 44" descr="pl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886200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4" descr="pl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505201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plussignG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3854" y="3146426"/>
            <a:ext cx="304721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510943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PvD disks can be attached at any SR supported by the hypervisor</a:t>
            </a:r>
          </a:p>
          <a:p>
            <a:pPr lvl="1"/>
            <a:r>
              <a:rPr lang="en-US" dirty="0" smtClean="0"/>
              <a:t>For those hypervisors that support it</a:t>
            </a:r>
          </a:p>
          <a:p>
            <a:pPr lvl="1"/>
            <a:r>
              <a:rPr lang="en-US" dirty="0" smtClean="0"/>
              <a:t>Can be located on same SR as VM, or different SR</a:t>
            </a:r>
          </a:p>
          <a:p>
            <a:pPr lvl="1"/>
            <a:r>
              <a:rPr lang="en-US" dirty="0" smtClean="0"/>
              <a:t>IOPS split among storage locations</a:t>
            </a:r>
          </a:p>
          <a:p>
            <a:r>
              <a:rPr lang="en-US" dirty="0" smtClean="0"/>
              <a:t>PvD default size and SR location selected in Desktop Studio during catalog creation</a:t>
            </a:r>
          </a:p>
          <a:p>
            <a:pPr lvl="1"/>
            <a:r>
              <a:rPr lang="en-US" dirty="0" smtClean="0"/>
              <a:t>PVS XenDesktop setup wizard, if PVS in use</a:t>
            </a:r>
          </a:p>
          <a:p>
            <a:r>
              <a:rPr lang="en-US" dirty="0" smtClean="0"/>
              <a:t>PvD disks can be resized after initial creation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PvD Disks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893082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PvD Storage Architecture </a:t>
            </a:r>
            <a:endParaRPr lang="en-US" dirty="0"/>
          </a:p>
        </p:txBody>
      </p:sp>
      <p:pic>
        <p:nvPicPr>
          <p:cNvPr id="5" name="Picture 4" descr="vDesk-generic-af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0397" y="1371600"/>
            <a:ext cx="6230015" cy="3884050"/>
          </a:xfrm>
          <a:prstGeom prst="rect">
            <a:avLst/>
          </a:prstGeom>
        </p:spPr>
      </p:pic>
      <p:pic>
        <p:nvPicPr>
          <p:cNvPr id="4" name="Picture 3" descr="vDesk-Generic-Befo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71600"/>
            <a:ext cx="5891265" cy="3884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7612" y="5801380"/>
            <a:ext cx="3262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Assigned Desktops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389812" y="5715000"/>
            <a:ext cx="37417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Pooled Desktops with </a:t>
            </a:r>
            <a:br>
              <a:rPr lang="en-US" sz="2800" dirty="0" smtClean="0"/>
            </a:br>
            <a:r>
              <a:rPr lang="en-US" sz="2800" dirty="0" smtClean="0"/>
              <a:t>Personal </a:t>
            </a:r>
            <a:r>
              <a:rPr lang="en-US" sz="2800" dirty="0" err="1" smtClean="0"/>
              <a:t>vDisk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987171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Provides full personalization for VDI</a:t>
            </a:r>
          </a:p>
          <a:p>
            <a:r>
              <a:rPr lang="en-US" dirty="0" smtClean="0"/>
              <a:t>Dramatically reduces the cost of VDI storage </a:t>
            </a:r>
          </a:p>
          <a:p>
            <a:r>
              <a:rPr lang="en-US" dirty="0" smtClean="0"/>
              <a:t>Can work with existing profile management tools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PvD Advantages	</a:t>
            </a:r>
            <a:endParaRPr lang="en-US" dirty="0"/>
          </a:p>
        </p:txBody>
      </p:sp>
      <p:pic>
        <p:nvPicPr>
          <p:cNvPr id="1028" name="Picture 4" descr="C:\Users\Kimberly\AppData\Local\Microsoft\Windows\Temporary Internet Files\Content.IE5\JLNVG8T2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5391" y="3469299"/>
            <a:ext cx="2781300" cy="2838450"/>
          </a:xfrm>
          <a:prstGeom prst="rect">
            <a:avLst/>
          </a:prstGeom>
          <a:noFill/>
        </p:spPr>
      </p:pic>
      <p:pic>
        <p:nvPicPr>
          <p:cNvPr id="10" name="Picture 4" descr="C:\Users\Kimberly\AppData\Local\Microsoft\Windows\Temporary Internet Files\Content.IE5\JLNVG8T2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6272" y="3516189"/>
            <a:ext cx="2781300" cy="2838450"/>
          </a:xfrm>
          <a:prstGeom prst="rect">
            <a:avLst/>
          </a:prstGeom>
          <a:noFill/>
        </p:spPr>
      </p:pic>
      <p:pic>
        <p:nvPicPr>
          <p:cNvPr id="11" name="Picture 4" descr="C:\Users\Kimberly\AppData\Local\Microsoft\Windows\Temporary Internet Files\Content.IE5\JLNVG8T2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9622" y="3510329"/>
            <a:ext cx="2781300" cy="28384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Installation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XenDesktop 5.6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XenDesktop 5.6 is available on disk or web download</a:t>
            </a:r>
          </a:p>
          <a:p>
            <a:r>
              <a:rPr lang="en-US" dirty="0" smtClean="0"/>
              <a:t>Download consists of two images</a:t>
            </a:r>
          </a:p>
          <a:p>
            <a:pPr lvl="1"/>
            <a:r>
              <a:rPr lang="en-US" dirty="0" smtClean="0">
                <a:latin typeface="+mj-lt"/>
              </a:rPr>
              <a:t>Full Installation</a:t>
            </a:r>
          </a:p>
          <a:p>
            <a:pPr lvl="1"/>
            <a:r>
              <a:rPr lang="en-US" dirty="0" smtClean="0">
                <a:latin typeface="+mj-lt"/>
              </a:rPr>
              <a:t>Upgrade</a:t>
            </a:r>
          </a:p>
          <a:p>
            <a:r>
              <a:rPr lang="en-US" dirty="0" smtClean="0"/>
              <a:t>Upgrade Options for</a:t>
            </a:r>
          </a:p>
          <a:p>
            <a:pPr lvl="1"/>
            <a:r>
              <a:rPr lang="en-US" dirty="0" smtClean="0"/>
              <a:t>XenDesktop 5</a:t>
            </a:r>
          </a:p>
          <a:p>
            <a:pPr lvl="1"/>
            <a:r>
              <a:rPr lang="en-US" dirty="0" smtClean="0"/>
              <a:t>XenDesktop 5 Service Pack 1</a:t>
            </a:r>
          </a:p>
          <a:p>
            <a:pPr lvl="1"/>
            <a:r>
              <a:rPr lang="en-US" dirty="0" smtClean="0"/>
              <a:t>XenDesktop 5.5</a:t>
            </a:r>
          </a:p>
          <a:p>
            <a:pPr lvl="1"/>
            <a:r>
              <a:rPr lang="en-US" dirty="0" smtClean="0"/>
              <a:t>Virtual Desktop Agent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or Upgrade?	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temporary ‘mixed’ site is permitted during an upgrade</a:t>
            </a:r>
          </a:p>
          <a:p>
            <a:r>
              <a:rPr lang="en-US" sz="2400" dirty="0" smtClean="0"/>
              <a:t>Controllers running XD 4, 5 and 5.5 can control desktops running VDA in XenDesktop 5.6</a:t>
            </a:r>
          </a:p>
          <a:p>
            <a:r>
              <a:rPr lang="en-US" sz="2400" dirty="0" smtClean="0"/>
              <a:t>Controllers running XD 5.6 can </a:t>
            </a:r>
            <a:r>
              <a:rPr lang="en-US" sz="2400" i="1" dirty="0" smtClean="0"/>
              <a:t>only</a:t>
            </a:r>
            <a:r>
              <a:rPr lang="en-US" sz="2400" dirty="0" smtClean="0"/>
              <a:t> control desktops running the VDA  in XD 5.6.</a:t>
            </a:r>
          </a:p>
          <a:p>
            <a:r>
              <a:rPr lang="en-US" sz="2400" dirty="0" smtClean="0"/>
              <a:t>Desktop Studio in XD 5 SP1 can manage sites created with XD 5.6 </a:t>
            </a:r>
            <a:r>
              <a:rPr lang="en-US" sz="2400" i="1" dirty="0" smtClean="0"/>
              <a:t>unless</a:t>
            </a:r>
            <a:r>
              <a:rPr lang="en-US" sz="2400" dirty="0" smtClean="0"/>
              <a:t> they include desktops with personal vDisks.</a:t>
            </a:r>
          </a:p>
          <a:p>
            <a:r>
              <a:rPr lang="en-US" sz="2400" dirty="0" smtClean="0"/>
              <a:t>Desktop Studio in XD 5.6 can manage sites created with XD 5 and XD 5 SP1.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Upgrade	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Requires XenDesktop 5.6 or later</a:t>
            </a:r>
          </a:p>
          <a:p>
            <a:r>
              <a:rPr lang="en-US" dirty="0" smtClean="0"/>
              <a:t>Base VM components required </a:t>
            </a:r>
          </a:p>
          <a:p>
            <a:pPr lvl="1"/>
            <a:r>
              <a:rPr lang="en-US" dirty="0" smtClean="0"/>
              <a:t>Operating system</a:t>
            </a:r>
          </a:p>
          <a:p>
            <a:pPr lvl="1"/>
            <a:r>
              <a:rPr lang="en-US" dirty="0" smtClean="0"/>
              <a:t>XenDesktop agent</a:t>
            </a:r>
          </a:p>
          <a:p>
            <a:pPr lvl="1"/>
            <a:r>
              <a:rPr lang="en-US" dirty="0" smtClean="0"/>
              <a:t>A personal vDisk workspace</a:t>
            </a:r>
          </a:p>
          <a:p>
            <a:r>
              <a:rPr lang="en-US" dirty="0" smtClean="0"/>
              <a:t>Updated Base VM</a:t>
            </a:r>
          </a:p>
          <a:p>
            <a:pPr lvl="1"/>
            <a:r>
              <a:rPr lang="en-US" dirty="0" smtClean="0"/>
              <a:t>An image update must be performed</a:t>
            </a:r>
          </a:p>
          <a:p>
            <a:pPr lvl="1"/>
            <a:r>
              <a:rPr lang="en-US" dirty="0" smtClean="0"/>
              <a:t>Updating will maintain all user specific applications/data/settings/preferences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http://www.questionmark.com/us/index.aspx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Installation	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336431"/>
            <a:ext cx="11375136" cy="5002376"/>
          </a:xfrm>
        </p:spPr>
        <p:txBody>
          <a:bodyPr/>
          <a:lstStyle/>
          <a:p>
            <a:r>
              <a:rPr lang="en-US" dirty="0" smtClean="0"/>
              <a:t>VDA can be installed in two modes: </a:t>
            </a:r>
          </a:p>
          <a:p>
            <a:pPr lvl="1"/>
            <a:r>
              <a:rPr lang="en-US" dirty="0" smtClean="0"/>
              <a:t>Virtual Desktop Agent – includes the new features of XD 5.6</a:t>
            </a:r>
          </a:p>
          <a:p>
            <a:pPr lvl="1"/>
            <a:r>
              <a:rPr lang="en-US" dirty="0" smtClean="0"/>
              <a:t>Virtual Desktop Agent for HDX 3D Pro</a:t>
            </a:r>
          </a:p>
          <a:p>
            <a:pPr lvl="2"/>
            <a:r>
              <a:rPr lang="en-US" dirty="0" smtClean="0"/>
              <a:t>Select if using Enterprise &amp; Platinum editions to deliver                                                                                        graphics processing unit (GPU) for hardware acceleration</a:t>
            </a:r>
          </a:p>
          <a:p>
            <a:pPr lvl="2"/>
            <a:r>
              <a:rPr lang="en-US" dirty="0" smtClean="0"/>
              <a:t>Requires a key file – requested during license download</a:t>
            </a:r>
          </a:p>
          <a:p>
            <a:r>
              <a:rPr lang="en-US" dirty="0" smtClean="0"/>
              <a:t>Enable Personal vDisk for VDA</a:t>
            </a:r>
          </a:p>
          <a:p>
            <a:pPr lvl="1"/>
            <a:r>
              <a:rPr lang="en-US" dirty="0" smtClean="0"/>
              <a:t>PVD is installed with </a:t>
            </a:r>
            <a:r>
              <a:rPr lang="en-US" i="1" dirty="0" smtClean="0"/>
              <a:t>both</a:t>
            </a:r>
            <a:r>
              <a:rPr lang="en-US" dirty="0" smtClean="0"/>
              <a:t> options here…just                                                                       not turned on if ‘No,…’ is selected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Desktop Agent	Installation (1/2)	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7636" y="2416538"/>
            <a:ext cx="4948094" cy="3747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8697" y="2718214"/>
            <a:ext cx="5007208" cy="3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9593" y="2422156"/>
            <a:ext cx="4489625" cy="362911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336431"/>
            <a:ext cx="11375136" cy="5002376"/>
          </a:xfrm>
        </p:spPr>
        <p:txBody>
          <a:bodyPr/>
          <a:lstStyle/>
          <a:p>
            <a:r>
              <a:rPr lang="en-US" dirty="0" smtClean="0"/>
              <a:t>Shutdown/Reboot</a:t>
            </a:r>
          </a:p>
          <a:p>
            <a:pPr lvl="1"/>
            <a:r>
              <a:rPr lang="en-US" dirty="0" smtClean="0"/>
              <a:t>Windows 7 – click cancel when prompted and                                                                  update the PvD inventory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pPr lvl="1">
              <a:buNone/>
            </a:pPr>
            <a:r>
              <a:rPr lang="en-US" sz="1600" dirty="0" smtClean="0"/>
              <a:t>Uninstall any previously installed versions of the VDA before proceeding with a new install.</a:t>
            </a:r>
          </a:p>
          <a:p>
            <a:pPr lvl="2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Desktop Agent	Installation (1/2)	</a:t>
            </a:r>
            <a:endParaRPr lang="en-US" dirty="0"/>
          </a:p>
        </p:txBody>
      </p:sp>
      <p:pic>
        <p:nvPicPr>
          <p:cNvPr id="6" name="Picture 5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1231" y="3544045"/>
            <a:ext cx="3609975" cy="16859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– Do Not Distribute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installed?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31625" y="6400800"/>
            <a:ext cx="457200" cy="153988"/>
          </a:xfrm>
          <a:prstGeom prst="rect">
            <a:avLst/>
          </a:prstGeom>
        </p:spPr>
        <p:txBody>
          <a:bodyPr/>
          <a:lstStyle/>
          <a:p>
            <a:fld id="{41902414-9A14-4BC8-82FA-CDF2614AD54C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9906" y="2445420"/>
            <a:ext cx="2958177" cy="25383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10916" y="625081"/>
            <a:ext cx="1778000" cy="2590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69599" y="636313"/>
            <a:ext cx="1587500" cy="2768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97392" y="5330651"/>
            <a:ext cx="2498735" cy="10349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239" y="1271518"/>
            <a:ext cx="5814299" cy="33979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2031912" y="2402417"/>
            <a:ext cx="4698796" cy="867834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/>
            <a:tailEnd type="arrow"/>
          </a:ln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7531266" y="1439333"/>
            <a:ext cx="2491965" cy="2605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/>
            <a:tailEnd type="arrow"/>
          </a:ln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2275318" y="4519083"/>
            <a:ext cx="1111202" cy="793750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/>
            <a:tailEnd type="arrow"/>
          </a:ln>
        </p:spPr>
      </p:cxnSp>
      <p:grpSp>
        <p:nvGrpSpPr>
          <p:cNvPr id="4" name="Group 22"/>
          <p:cNvGrpSpPr/>
          <p:nvPr/>
        </p:nvGrpSpPr>
        <p:grpSpPr>
          <a:xfrm>
            <a:off x="5195687" y="3536453"/>
            <a:ext cx="6681338" cy="1538586"/>
            <a:chOff x="5507487" y="4554701"/>
            <a:chExt cx="6681338" cy="153858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5657" y="4554701"/>
              <a:ext cx="6663168" cy="1538586"/>
            </a:xfrm>
            <a:prstGeom prst="rect">
              <a:avLst/>
            </a:prstGeom>
          </p:spPr>
        </p:pic>
        <p:sp>
          <p:nvSpPr>
            <p:cNvPr id="20" name="Rounded Rectangle 19"/>
            <p:cNvSpPr/>
            <p:nvPr/>
          </p:nvSpPr>
          <p:spPr>
            <a:xfrm>
              <a:off x="5507487" y="5153040"/>
              <a:ext cx="6374519" cy="207587"/>
            </a:xfrm>
            <a:prstGeom prst="roundRect">
              <a:avLst/>
            </a:prstGeom>
            <a:solidFill>
              <a:srgbClr val="008B95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</p:grpSp>
    </p:spTree>
    <p:extLst>
      <p:ext uri="{BB962C8B-B14F-4D97-AF65-F5344CB8AC3E}">
        <p14:creationId xmlns="" xmlns:p14="http://schemas.microsoft.com/office/powerpoint/2010/main" val="10232970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installation/upgrade you must configure a Site</a:t>
            </a:r>
            <a:r>
              <a:rPr lang="en-US" dirty="0"/>
              <a:t> </a:t>
            </a:r>
            <a:r>
              <a:rPr lang="en-US" dirty="0" smtClean="0"/>
              <a:t>involving</a:t>
            </a:r>
          </a:p>
          <a:p>
            <a:pPr lvl="1"/>
            <a:r>
              <a:rPr lang="en-US" dirty="0" smtClean="0"/>
              <a:t>Licensing</a:t>
            </a:r>
          </a:p>
          <a:p>
            <a:pPr lvl="1"/>
            <a:r>
              <a:rPr lang="en-US" dirty="0" smtClean="0"/>
              <a:t>Database set up</a:t>
            </a:r>
          </a:p>
          <a:p>
            <a:pPr lvl="1"/>
            <a:r>
              <a:rPr lang="en-US" dirty="0" smtClean="0"/>
              <a:t>Host connection</a:t>
            </a:r>
          </a:p>
          <a:p>
            <a:pPr>
              <a:buNone/>
            </a:pPr>
            <a:r>
              <a:rPr lang="en-US" dirty="0" smtClean="0"/>
              <a:t>Use  the Desktop Deployment Wizard to configure a site</a:t>
            </a:r>
          </a:p>
          <a:p>
            <a:pPr lvl="1"/>
            <a:r>
              <a:rPr lang="en-US" dirty="0" smtClean="0"/>
              <a:t>Quick Deploy Wizard is not for use with personal vDisks</a:t>
            </a:r>
          </a:p>
          <a:p>
            <a:pPr lvl="1"/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Controller Installation/Upgrade	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Personal vDisks are added when a </a:t>
            </a:r>
            <a:r>
              <a:rPr lang="en-US" i="1" dirty="0" smtClean="0"/>
              <a:t>new</a:t>
            </a:r>
            <a:r>
              <a:rPr lang="en-US" dirty="0" smtClean="0"/>
              <a:t> site is created</a:t>
            </a:r>
          </a:p>
          <a:p>
            <a:r>
              <a:rPr lang="en-US" dirty="0" smtClean="0"/>
              <a:t>Create a catalog</a:t>
            </a:r>
          </a:p>
          <a:p>
            <a:r>
              <a:rPr lang="en-US" dirty="0" smtClean="0"/>
              <a:t>Machine type (MCS)</a:t>
            </a:r>
          </a:p>
          <a:p>
            <a:pPr lvl="1"/>
            <a:r>
              <a:rPr lang="en-US" dirty="0" smtClean="0"/>
              <a:t>Pooled with personal                                                                                                            vDisk</a:t>
            </a:r>
          </a:p>
          <a:p>
            <a:r>
              <a:rPr lang="en-US" dirty="0" smtClean="0"/>
              <a:t>Number of VMs </a:t>
            </a:r>
          </a:p>
          <a:p>
            <a:r>
              <a:rPr lang="en-US" dirty="0" smtClean="0"/>
              <a:t>Size (min of 3GB)</a:t>
            </a:r>
          </a:p>
          <a:p>
            <a:r>
              <a:rPr lang="en-US" dirty="0" smtClean="0"/>
              <a:t>Drive letter</a:t>
            </a:r>
          </a:p>
          <a:p>
            <a:pPr lvl="1"/>
            <a:r>
              <a:rPr lang="en-US" dirty="0" smtClean="0"/>
              <a:t>P: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XenDesktop 5.6 – Post Installation (1/2)</a:t>
            </a:r>
            <a:endParaRPr lang="en-US" dirty="0"/>
          </a:p>
        </p:txBody>
      </p:sp>
      <p:pic>
        <p:nvPicPr>
          <p:cNvPr id="9" name="Picture 8" descr="1.JPG"/>
          <p:cNvPicPr>
            <a:picLocks noChangeAspect="1"/>
          </p:cNvPicPr>
          <p:nvPr/>
        </p:nvPicPr>
        <p:blipFill>
          <a:blip r:embed="rId3" cstate="print"/>
          <a:srcRect b="45753"/>
          <a:stretch>
            <a:fillRect/>
          </a:stretch>
        </p:blipFill>
        <p:spPr>
          <a:xfrm>
            <a:off x="4640667" y="3126690"/>
            <a:ext cx="6943725" cy="2692023"/>
          </a:xfrm>
          <a:prstGeom prst="rect">
            <a:avLst/>
          </a:prstGeom>
        </p:spPr>
      </p:pic>
      <p:pic>
        <p:nvPicPr>
          <p:cNvPr id="10" name="Picture 9" descr="2.JPG"/>
          <p:cNvPicPr>
            <a:picLocks noChangeAspect="1"/>
          </p:cNvPicPr>
          <p:nvPr/>
        </p:nvPicPr>
        <p:blipFill>
          <a:blip r:embed="rId4" cstate="print"/>
          <a:srcRect r="18326" b="19668"/>
          <a:stretch>
            <a:fillRect/>
          </a:stretch>
        </p:blipFill>
        <p:spPr>
          <a:xfrm>
            <a:off x="6832029" y="2455586"/>
            <a:ext cx="5101663" cy="3572359"/>
          </a:xfrm>
          <a:prstGeom prst="rect">
            <a:avLst/>
          </a:prstGeom>
        </p:spPr>
      </p:pic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</p:spPr>
        <p:txBody>
          <a:bodyPr/>
          <a:lstStyle/>
          <a:p>
            <a:r>
              <a:rPr lang="en-US" dirty="0" smtClean="0"/>
              <a:t>http://www.questionmark.com/us/index.aspx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Add personal vDisks to </a:t>
            </a:r>
            <a:r>
              <a:rPr lang="en-US" i="1" dirty="0" smtClean="0"/>
              <a:t>existing </a:t>
            </a:r>
            <a:r>
              <a:rPr lang="en-US" dirty="0" smtClean="0"/>
              <a:t>hosts</a:t>
            </a:r>
          </a:p>
          <a:p>
            <a:r>
              <a:rPr lang="en-US" dirty="0" smtClean="0"/>
              <a:t>Using Desktop Studio</a:t>
            </a:r>
          </a:p>
          <a:p>
            <a:pPr lvl="1"/>
            <a:r>
              <a:rPr lang="en-US" dirty="0" smtClean="0"/>
              <a:t>Only available with </a:t>
            </a:r>
            <a:r>
              <a:rPr lang="en-US" i="1" dirty="0" smtClean="0"/>
              <a:t>hosts</a:t>
            </a:r>
            <a:r>
              <a:rPr lang="en-US" dirty="0" smtClean="0"/>
              <a:t>                                                                                                        created with previous versions                                                                                                                                  of XD…not catalogs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XenDesktop 5.6 – Post Installation (1/2)</a:t>
            </a:r>
            <a:endParaRPr lang="en-US" dirty="0"/>
          </a:p>
        </p:txBody>
      </p:sp>
      <p:grpSp>
        <p:nvGrpSpPr>
          <p:cNvPr id="13" name="Group 8"/>
          <p:cNvGrpSpPr/>
          <p:nvPr/>
        </p:nvGrpSpPr>
        <p:grpSpPr>
          <a:xfrm>
            <a:off x="5154453" y="2470858"/>
            <a:ext cx="7016084" cy="3381302"/>
            <a:chOff x="4049706" y="2554551"/>
            <a:chExt cx="7266412" cy="3509272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r="2760" b="12124"/>
            <a:stretch>
              <a:fillRect/>
            </a:stretch>
          </p:blipFill>
          <p:spPr bwMode="auto">
            <a:xfrm>
              <a:off x="4107052" y="2554551"/>
              <a:ext cx="6970546" cy="350927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Oval 14"/>
            <p:cNvSpPr/>
            <p:nvPr/>
          </p:nvSpPr>
          <p:spPr>
            <a:xfrm>
              <a:off x="9796411" y="5045627"/>
              <a:ext cx="1519707" cy="437882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  <p:sp>
          <p:nvSpPr>
            <p:cNvPr id="16" name="Oval 15"/>
            <p:cNvSpPr/>
            <p:nvPr/>
          </p:nvSpPr>
          <p:spPr>
            <a:xfrm>
              <a:off x="4049706" y="4344697"/>
              <a:ext cx="1519707" cy="437882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 personal vDisks using command line</a:t>
            </a:r>
          </a:p>
          <a:p>
            <a:pPr lvl="1"/>
            <a:r>
              <a:rPr lang="en-US" dirty="0" smtClean="0"/>
              <a:t>Scripts located on install media</a:t>
            </a:r>
          </a:p>
          <a:p>
            <a:r>
              <a:rPr lang="en-US" dirty="0" smtClean="0"/>
              <a:t>Manage virtual desktops using System Center Configuration Manager 2012</a:t>
            </a:r>
          </a:p>
          <a:p>
            <a:pPr lvl="1"/>
            <a:r>
              <a:rPr lang="en-US" dirty="0" smtClean="0"/>
              <a:t>Query properties of desktops and populate them into SCCM </a:t>
            </a:r>
          </a:p>
          <a:p>
            <a:pPr lvl="1"/>
            <a:r>
              <a:rPr lang="en-US" sz="2400" dirty="0" smtClean="0"/>
              <a:t>Some properties will remain </a:t>
            </a:r>
            <a:r>
              <a:rPr lang="en-US" sz="2400" i="1" dirty="0" smtClean="0"/>
              <a:t>null</a:t>
            </a:r>
            <a:r>
              <a:rPr lang="en-US" sz="2400" dirty="0" smtClean="0"/>
              <a:t> until registered with the controller</a:t>
            </a:r>
          </a:p>
          <a:p>
            <a:pPr lvl="1"/>
            <a:r>
              <a:rPr lang="en-US" dirty="0" smtClean="0"/>
              <a:t>Installed on Master VM (before or after VDA installation)</a:t>
            </a:r>
          </a:p>
          <a:p>
            <a:pPr lvl="1"/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XenDesktop 5.6 – Post Installation (2/2)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703854" y="5257800"/>
            <a:ext cx="4570809" cy="533400"/>
            <a:chOff x="5562600" y="5105401"/>
            <a:chExt cx="2362200" cy="533400"/>
          </a:xfrm>
          <a:solidFill>
            <a:srgbClr val="CACACA"/>
          </a:solidFill>
          <a:effectLst/>
        </p:grpSpPr>
        <p:sp>
          <p:nvSpPr>
            <p:cNvPr id="19" name="AutoShape 10"/>
            <p:cNvSpPr>
              <a:spLocks noChangeArrowheads="1"/>
            </p:cNvSpPr>
            <p:nvPr/>
          </p:nvSpPr>
          <p:spPr bwMode="auto">
            <a:xfrm>
              <a:off x="5562600" y="5105401"/>
              <a:ext cx="2362200" cy="533400"/>
            </a:xfrm>
            <a:prstGeom prst="roundRect">
              <a:avLst>
                <a:gd name="adj" fmla="val 3130"/>
              </a:avLst>
            </a:prstGeom>
            <a:grpFill/>
            <a:ln w="19050">
              <a:solidFill>
                <a:schemeClr val="tx1">
                  <a:alpha val="30000"/>
                </a:schemeClr>
              </a:solidFill>
              <a:round/>
              <a:headEnd/>
              <a:tailEnd/>
            </a:ln>
            <a:effectLst>
              <a:outerShdw blurRad="63500" dist="50800" dir="5400000" algn="ctr" rotWithShape="0">
                <a:srgbClr val="D4D0D7">
                  <a:alpha val="74998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8470" name="Text Box 1028"/>
            <p:cNvSpPr txBox="1">
              <a:spLocks noChangeArrowheads="1"/>
            </p:cNvSpPr>
            <p:nvPr/>
          </p:nvSpPr>
          <p:spPr bwMode="auto">
            <a:xfrm>
              <a:off x="5715000" y="5212080"/>
              <a:ext cx="2066925" cy="3077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rgbClr val="000000"/>
                  </a:solidFill>
                </a:rPr>
                <a:t>Operating System</a:t>
              </a:r>
            </a:p>
          </p:txBody>
        </p:sp>
      </p:grpSp>
      <p:sp>
        <p:nvSpPr>
          <p:cNvPr id="18437" name="Rectangle 10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72432"/>
                </a:solidFill>
              </a:rPr>
              <a:t>Workflow</a:t>
            </a:r>
            <a:endParaRPr lang="en-US" dirty="0">
              <a:solidFill>
                <a:srgbClr val="772432"/>
              </a:solidFill>
            </a:endParaRPr>
          </a:p>
        </p:txBody>
      </p:sp>
      <p:sp>
        <p:nvSpPr>
          <p:cNvPr id="24" name="AutoShape 10"/>
          <p:cNvSpPr>
            <a:spLocks noChangeArrowheads="1"/>
          </p:cNvSpPr>
          <p:nvPr/>
        </p:nvSpPr>
        <p:spPr bwMode="auto">
          <a:xfrm>
            <a:off x="6703854" y="3429000"/>
            <a:ext cx="4570809" cy="1752600"/>
          </a:xfrm>
          <a:prstGeom prst="roundRect">
            <a:avLst>
              <a:gd name="adj" fmla="val 3130"/>
            </a:avLst>
          </a:prstGeom>
          <a:solidFill>
            <a:srgbClr val="CACACA"/>
          </a:solidFill>
          <a:ln w="19050">
            <a:solidFill>
              <a:schemeClr val="tx1">
                <a:alpha val="3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1" name="Picture 1" descr="person3G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619" y="1219200"/>
            <a:ext cx="812588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028"/>
          <p:cNvSpPr txBox="1">
            <a:spLocks noChangeArrowheads="1"/>
          </p:cNvSpPr>
          <p:nvPr/>
        </p:nvSpPr>
        <p:spPr bwMode="auto">
          <a:xfrm>
            <a:off x="7618016" y="4708525"/>
            <a:ext cx="27551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400" dirty="0" smtClean="0">
                <a:solidFill>
                  <a:srgbClr val="000000"/>
                </a:solidFill>
              </a:rPr>
              <a:t>Common Base Image</a:t>
            </a:r>
          </a:p>
        </p:txBody>
      </p:sp>
      <p:pic>
        <p:nvPicPr>
          <p:cNvPr id="4" name="Picture 3" descr="wflow-wor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163" y="4283076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wflow-powerpoint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766" y="4283076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wflow-excel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207" y="4283076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wflow-vdesk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060" y="4283076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wflow-vmwar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7347153" y="1493896"/>
            <a:ext cx="3351927" cy="133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" descr="person3G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148" y="2344738"/>
            <a:ext cx="62425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utoShape 18"/>
          <p:cNvSpPr>
            <a:spLocks noChangeArrowheads="1"/>
          </p:cNvSpPr>
          <p:nvPr/>
        </p:nvSpPr>
        <p:spPr bwMode="auto">
          <a:xfrm>
            <a:off x="7414868" y="2667000"/>
            <a:ext cx="3148780" cy="1524000"/>
          </a:xfrm>
          <a:prstGeom prst="roundRect">
            <a:avLst>
              <a:gd name="adj" fmla="val 3130"/>
            </a:avLst>
          </a:prstGeom>
          <a:solidFill>
            <a:srgbClr val="CACACA"/>
          </a:solidFill>
          <a:ln w="31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7516442" y="2971800"/>
            <a:ext cx="294563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400" dirty="0" smtClean="0">
                <a:solidFill>
                  <a:srgbClr val="000000"/>
                </a:solidFill>
              </a:rPr>
              <a:t>User’s Workspace</a:t>
            </a:r>
          </a:p>
        </p:txBody>
      </p:sp>
      <p:pic>
        <p:nvPicPr>
          <p:cNvPr id="31" name="Picture 37" descr="person3G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928" y="2344738"/>
            <a:ext cx="62425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wflow-folder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163" y="3444876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wflow-data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163" y="3708401"/>
            <a:ext cx="48670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wflow-install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11" y="3444876"/>
            <a:ext cx="48882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wflow-acrobat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11" y="3749676"/>
            <a:ext cx="48882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wflow-itunes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110" y="3424238"/>
            <a:ext cx="48882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wflow-shadow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110" y="3749676"/>
            <a:ext cx="48882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wflow-visi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060" y="3424238"/>
            <a:ext cx="48670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 descr="wflow-quickbooks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060" y="3749676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wflow-install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11" y="1722439"/>
            <a:ext cx="48882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 descr="wflow-acrobat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11" y="2027239"/>
            <a:ext cx="48882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 descr="cloud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2604" y="1396207"/>
            <a:ext cx="3965600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 descr="wflow-visi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060" y="1528763"/>
            <a:ext cx="48670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 descr="wflow-quickbooks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060" y="1854200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wflow-access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884" y="4267201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" name="Picture 16383" descr="wflow-vdesk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390" y="4257676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5" name="Picture 16384" descr="wflow-wor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913" y="4267201"/>
            <a:ext cx="48670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AutoShape 21"/>
          <p:cNvSpPr>
            <a:spLocks noChangeArrowheads="1"/>
          </p:cNvSpPr>
          <p:nvPr/>
        </p:nvSpPr>
        <p:spPr bwMode="auto">
          <a:xfrm>
            <a:off x="7569195" y="2936630"/>
            <a:ext cx="2945633" cy="1143000"/>
          </a:xfrm>
          <a:prstGeom prst="roundRect">
            <a:avLst>
              <a:gd name="adj" fmla="val 3130"/>
            </a:avLst>
          </a:prstGeom>
          <a:gradFill rotWithShape="0">
            <a:gsLst>
              <a:gs pos="0">
                <a:schemeClr val="bg1">
                  <a:lumMod val="85000"/>
                  <a:alpha val="0"/>
                </a:schemeClr>
              </a:gs>
              <a:gs pos="100000">
                <a:srgbClr val="FF9F00">
                  <a:alpha val="29000"/>
                </a:srgbClr>
              </a:gs>
            </a:gsLst>
            <a:lin ang="5400000" scaled="1"/>
          </a:gradFill>
          <a:ln w="1905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50800" dir="5400000" algn="ctr" rotWithShape="0">
              <a:srgbClr val="D4D0D7">
                <a:alpha val="7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Content Placeholder 38"/>
          <p:cNvSpPr>
            <a:spLocks noGrp="1"/>
          </p:cNvSpPr>
          <p:nvPr>
            <p:ph idx="1"/>
          </p:nvPr>
        </p:nvSpPr>
        <p:spPr>
          <a:xfrm>
            <a:off x="381001" y="1573927"/>
            <a:ext cx="11375136" cy="4654296"/>
          </a:xfrm>
        </p:spPr>
        <p:txBody>
          <a:bodyPr/>
          <a:lstStyle/>
          <a:p>
            <a:pPr marL="0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dirty="0" smtClean="0"/>
              <a:t>Common Base Setup </a:t>
            </a:r>
          </a:p>
          <a:p>
            <a:pPr marL="169863" lvl="1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dirty="0" smtClean="0"/>
              <a:t>Install OS, common apps and VDA in base VM</a:t>
            </a:r>
          </a:p>
          <a:p>
            <a:pPr marL="169863" lvl="1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sz="2400" dirty="0" smtClean="0"/>
              <a:t>Create VM pool and entitle</a:t>
            </a:r>
          </a:p>
          <a:p>
            <a:pPr marL="0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dirty="0" smtClean="0"/>
              <a:t>User Access</a:t>
            </a:r>
          </a:p>
          <a:p>
            <a:pPr marL="169863" lvl="1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dirty="0" smtClean="0"/>
              <a:t>Login through XenDesktop Client</a:t>
            </a:r>
          </a:p>
          <a:p>
            <a:pPr marL="169863" lvl="1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sz="2400" dirty="0" smtClean="0"/>
              <a:t>PvD assigned on first login</a:t>
            </a:r>
          </a:p>
          <a:p>
            <a:pPr marL="341313" lvl="2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sz="2000" dirty="0" smtClean="0"/>
              <a:t>Locally administered/</a:t>
            </a:r>
            <a:r>
              <a:rPr lang="en-US" dirty="0" smtClean="0"/>
              <a:t>User installed/streamed apps</a:t>
            </a:r>
            <a:endParaRPr lang="en-US" sz="2400" dirty="0" smtClean="0"/>
          </a:p>
          <a:p>
            <a:pPr marL="0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dirty="0" smtClean="0"/>
              <a:t>Image Update</a:t>
            </a:r>
          </a:p>
          <a:p>
            <a:pPr marL="169863" lvl="1" indent="0">
              <a:spcBef>
                <a:spcPct val="50000"/>
              </a:spcBef>
              <a:buClr>
                <a:srgbClr val="7F7F7F"/>
              </a:buClr>
              <a:buSzPct val="70000"/>
              <a:defRPr/>
            </a:pPr>
            <a:r>
              <a:rPr lang="en-US" dirty="0" smtClean="0"/>
              <a:t>Update base VM without affecting any user personalization</a:t>
            </a:r>
          </a:p>
          <a:p>
            <a:pPr>
              <a:spcBef>
                <a:spcPct val="50000"/>
              </a:spcBef>
              <a:buClr>
                <a:srgbClr val="FF8000"/>
              </a:buClr>
              <a:buSzPct val="70000"/>
              <a:buFont typeface="Times" charset="0"/>
              <a:buChar char="»"/>
              <a:defRPr/>
            </a:pPr>
            <a:endParaRPr lang="en-US" sz="2400" dirty="0" smtClean="0"/>
          </a:p>
          <a:p>
            <a:pPr marL="0" indent="0">
              <a:spcBef>
                <a:spcPct val="50000"/>
              </a:spcBef>
              <a:buClr>
                <a:srgbClr val="FF8000"/>
              </a:buClr>
              <a:buSzPct val="70000"/>
              <a:defRPr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6032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300"/>
                            </p:stCondLst>
                            <p:childTnLst>
                              <p:par>
                                <p:cTn id="58" presetID="1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00"/>
                            </p:stCondLst>
                            <p:childTnLst>
                              <p:par>
                                <p:cTn id="6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3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300"/>
                            </p:stCondLst>
                            <p:childTnLst>
                              <p:par>
                                <p:cTn id="71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800"/>
                            </p:stCondLst>
                            <p:childTnLst>
                              <p:par>
                                <p:cTn id="7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00"/>
                            </p:stCondLst>
                            <p:childTnLst>
                              <p:par>
                                <p:cTn id="8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800"/>
                            </p:stCondLst>
                            <p:childTnLst>
                              <p:par>
                                <p:cTn id="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3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3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8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800"/>
                            </p:stCondLst>
                            <p:childTnLst>
                              <p:par>
                                <p:cTn id="10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300"/>
                            </p:stCondLst>
                            <p:childTnLst>
                              <p:par>
                                <p:cTn id="10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800"/>
                            </p:stCondLst>
                            <p:childTnLst>
                              <p:par>
                                <p:cTn id="11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300"/>
                            </p:stCondLst>
                            <p:childTnLst>
                              <p:par>
                                <p:cTn id="1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800"/>
                            </p:stCondLst>
                            <p:childTnLst>
                              <p:par>
                                <p:cTn id="1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300"/>
                            </p:stCondLst>
                            <p:childTnLst>
                              <p:par>
                                <p:cTn id="135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900"/>
                            </p:stCondLst>
                            <p:childTnLst>
                              <p:par>
                                <p:cTn id="1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400"/>
                            </p:stCondLst>
                            <p:childTnLst>
                              <p:par>
                                <p:cTn id="1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2900"/>
                            </p:stCondLst>
                            <p:childTnLst>
                              <p:par>
                                <p:cTn id="1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3900"/>
                            </p:stCondLst>
                            <p:childTnLst>
                              <p:par>
                                <p:cTn id="1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3900"/>
                            </p:stCondLst>
                            <p:childTnLst>
                              <p:par>
                                <p:cTn id="1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3900"/>
                            </p:stCondLst>
                            <p:childTnLst>
                              <p:par>
                                <p:cTn id="164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4400"/>
                            </p:stCondLst>
                            <p:childTnLst>
                              <p:par>
                                <p:cTn id="170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4900"/>
                            </p:stCondLst>
                            <p:childTnLst>
                              <p:par>
                                <p:cTn id="17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5400"/>
                            </p:stCondLst>
                            <p:childTnLst>
                              <p:par>
                                <p:cTn id="1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5900"/>
                            </p:stCondLst>
                            <p:childTnLst>
                              <p:par>
                                <p:cTn id="19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6900"/>
                            </p:stCondLst>
                            <p:childTnLst>
                              <p:par>
                                <p:cTn id="19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7900"/>
                            </p:stCondLst>
                            <p:childTnLst>
                              <p:par>
                                <p:cTn id="203" presetID="1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20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8400"/>
                            </p:stCondLst>
                            <p:childTnLst>
                              <p:par>
                                <p:cTn id="208" presetID="1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8900"/>
                            </p:stCondLst>
                            <p:childTnLst>
                              <p:par>
                                <p:cTn id="213" presetID="1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9400"/>
                            </p:stCondLst>
                            <p:childTnLst>
                              <p:par>
                                <p:cTn id="218" presetID="1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9900"/>
                            </p:stCondLst>
                            <p:childTnLst>
                              <p:par>
                                <p:cTn id="2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0400"/>
                            </p:stCondLst>
                            <p:childTnLst>
                              <p:par>
                                <p:cTn id="2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900"/>
                            </p:stCondLst>
                            <p:childTnLst>
                              <p:par>
                                <p:cTn id="2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1400"/>
                            </p:stCondLst>
                            <p:childTnLst>
                              <p:par>
                                <p:cTn id="2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1400"/>
                            </p:stCondLst>
                            <p:childTnLst>
                              <p:par>
                                <p:cTn id="247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2900"/>
                            </p:stCondLst>
                            <p:childTnLst>
                              <p:par>
                                <p:cTn id="250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23400"/>
                            </p:stCondLst>
                            <p:childTnLst>
                              <p:par>
                                <p:cTn id="25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/>
      <p:bldP spid="32" grpId="0" animBg="1"/>
      <p:bldP spid="33" grpId="0"/>
      <p:bldP spid="42" grpId="0" animBg="1"/>
      <p:bldP spid="42" grpId="1" animBg="1"/>
      <p:bldP spid="42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Keynote &amp;#x0D;&amp;#x0A;Presentation Template&amp;quot;&quot;/&gt;&lt;property id=&quot;20307&quot; value=&quot;262&quot;/&gt;&lt;/object&gt;&lt;object type=&quot;3&quot; unique_id=&quot;10005&quot;&gt;&lt;property id=&quot;20148&quot; value=&quot;5&quot;/&gt;&lt;property id=&quot;20300&quot; value=&quot;Slide 2 - &amp;quot;Which Template Do I Use?&amp;quot;&quot;/&gt;&lt;property id=&quot;20307&quot; value=&quot;435&quot;/&gt;&lt;/object&gt;&lt;object type=&quot;3&quot; unique_id=&quot;10006&quot;&gt;&lt;property id=&quot;20148&quot; value=&quot;5&quot;/&gt;&lt;property id=&quot;20300&quot; value=&quot;Slide 3 - &amp;quot;Title Slide&amp;quot;&quot;/&gt;&lt;property id=&quot;20307&quot; value=&quot;423&quot;/&gt;&lt;/object&gt;&lt;object type=&quot;3&quot; unique_id=&quot;10007&quot;&gt;&lt;property id=&quot;20148&quot; value=&quot;5&quot;/&gt;&lt;property id=&quot;20300&quot; value=&quot;Slide 4&quot;/&gt;&lt;property id=&quot;20307&quot; value=&quot;296&quot;/&gt;&lt;/object&gt;&lt;object type=&quot;3&quot; unique_id=&quot;10008&quot;&gt;&lt;property id=&quot;20148&quot; value=&quot;5&quot;/&gt;&lt;property id=&quot;20300&quot; value=&quot;Slide 5 - &amp;quot;Presentation Guidelines&amp;quot;&quot;/&gt;&lt;property id=&quot;20307&quot; value=&quot;266&quot;/&gt;&lt;/object&gt;&lt;object type=&quot;3&quot; unique_id=&quot;10009&quot;&gt;&lt;property id=&quot;20148&quot; value=&quot;5&quot;/&gt;&lt;property id=&quot;20300&quot; value=&quot;Slide 6 - &amp;quot;Bullet Guidelines&amp;quot;&quot;/&gt;&lt;property id=&quot;20307&quot; value=&quot;317&quot;/&gt;&lt;/object&gt;&lt;object type=&quot;3&quot; unique_id=&quot;10010&quot;&gt;&lt;property id=&quot;20148&quot; value=&quot;5&quot;/&gt;&lt;property id=&quot;20300&quot; value=&quot;Slide 7 - &amp;quot;Slide Transition Guidelines&amp;quot;&quot;/&gt;&lt;property id=&quot;20307&quot; value=&quot;271&quot;/&gt;&lt;/object&gt;&lt;object type=&quot;3&quot; unique_id=&quot;10011&quot;&gt;&lt;property id=&quot;20148&quot; value=&quot;5&quot;/&gt;&lt;property id=&quot;20300&quot; value=&quot;Slide 8&quot;/&gt;&lt;property id=&quot;20307&quot; value=&quot;426&quot;/&gt;&lt;/object&gt;&lt;object type=&quot;3&quot; unique_id=&quot;10012&quot;&gt;&lt;property id=&quot;20148&quot; value=&quot;5&quot;/&gt;&lt;property id=&quot;20300&quot; value=&quot;Slide 9 - &amp;quot;Migrating Existing File to New Template&amp;quot;&quot;/&gt;&lt;property id=&quot;20307&quot; value=&quot;392&quot;/&gt;&lt;/object&gt;&lt;object type=&quot;3&quot; unique_id=&quot;10013&quot;&gt;&lt;property id=&quot;20148&quot; value=&quot;5&quot;/&gt;&lt;property id=&quot;20300&quot; value=&quot;Slide 10 - &amp;quot;Updating a Single Slide to New Layout&amp;quot;&quot;/&gt;&lt;property id=&quot;20307&quot; value=&quot;393&quot;/&gt;&lt;/object&gt;&lt;object type=&quot;3&quot; unique_id=&quot;10014&quot;&gt;&lt;property id=&quot;20148&quot; value=&quot;5&quot;/&gt;&lt;property id=&quot;20300&quot; value=&quot;Slide 11 - &amp;quot;Additional Tips to Apply New Template&amp;quot;&quot;/&gt;&lt;property id=&quot;20307&quot; value=&quot;394&quot;/&gt;&lt;/object&gt;&lt;object type=&quot;3&quot; unique_id=&quot;10015&quot;&gt;&lt;property id=&quot;20148&quot; value=&quot;5&quot;/&gt;&lt;property id=&quot;20300&quot; value=&quot;Slide 12 - &amp;quot;Additional Tips to Apply New Template&amp;quot;&quot;/&gt;&lt;property id=&quot;20307&quot; value=&quot;397&quot;/&gt;&lt;/object&gt;&lt;object type=&quot;3&quot; unique_id=&quot;10016&quot;&gt;&lt;property id=&quot;20148&quot; value=&quot;5&quot;/&gt;&lt;property id=&quot;20300&quot; value=&quot;Slide 13&quot;/&gt;&lt;property id=&quot;20307&quot; value=&quot;405&quot;/&gt;&lt;/object&gt;&lt;object type=&quot;3&quot; unique_id=&quot;10017&quot;&gt;&lt;property id=&quot;20148&quot; value=&quot;5&quot;/&gt;&lt;property id=&quot;20300&quot; value=&quot;Slide 14&quot;/&gt;&lt;property id=&quot;20307&quot; value=&quot;432&quot;/&gt;&lt;/object&gt;&lt;object type=&quot;3&quot; unique_id=&quot;10018&quot;&gt;&lt;property id=&quot;20148&quot; value=&quot;5&quot;/&gt;&lt;property id=&quot;20300&quot; value=&quot;Slide 15&quot;/&gt;&lt;property id=&quot;20307&quot; value=&quot;433&quot;/&gt;&lt;/object&gt;&lt;object type=&quot;3&quot; unique_id=&quot;10019&quot;&gt;&lt;property id=&quot;20148&quot; value=&quot;5&quot;/&gt;&lt;property id=&quot;20300&quot; value=&quot;Slide 16&quot;/&gt;&lt;property id=&quot;20307&quot; value=&quot;434&quot;/&gt;&lt;/object&gt;&lt;object type=&quot;3&quot; unique_id=&quot;10020&quot;&gt;&lt;property id=&quot;20148&quot; value=&quot;5&quot;/&gt;&lt;property id=&quot;20300&quot; value=&quot;Slide 17&quot;/&gt;&lt;property id=&quot;20307&quot; value=&quot;431&quot;/&gt;&lt;/object&gt;&lt;object type=&quot;3&quot; unique_id=&quot;10021&quot;&gt;&lt;property id=&quot;20148&quot; value=&quot;5&quot;/&gt;&lt;property id=&quot;20300&quot; value=&quot;Slide 18 - &amp;quot;Box Styles&amp;quot;&quot;/&gt;&lt;property id=&quot;20307&quot; value=&quot;279&quot;/&gt;&lt;/object&gt;&lt;object type=&quot;3&quot; unique_id=&quot;10022&quot;&gt;&lt;property id=&quot;20148&quot; value=&quot;5&quot;/&gt;&lt;property id=&quot;20300&quot; value=&quot;Slide 19 - &amp;quot;Arrow and Line Styles&amp;quot;&quot;/&gt;&lt;property id=&quot;20307&quot; value=&quot;378&quot;/&gt;&lt;/object&gt;&lt;object type=&quot;3&quot; unique_id=&quot;10023&quot;&gt;&lt;property id=&quot;20148&quot; value=&quot;5&quot;/&gt;&lt;property id=&quot;20300&quot; value=&quot;Slide 20&quot;/&gt;&lt;property id=&quot;20307&quot; value=&quot;436&quot;/&gt;&lt;/object&gt;&lt;object type=&quot;3&quot; unique_id=&quot;10024&quot;&gt;&lt;property id=&quot;20148&quot; value=&quot;5&quot;/&gt;&lt;property id=&quot;20300&quot; value=&quot;Slide 21&quot;/&gt;&lt;property id=&quot;20307&quot; value=&quot;437&quot;/&gt;&lt;/object&gt;&lt;object type=&quot;3&quot; unique_id=&quot;10025&quot;&gt;&lt;property id=&quot;20148&quot; value=&quot;5&quot;/&gt;&lt;property id=&quot;20300&quot; value=&quot;Slide 22 - &amp;quot;Slides with Two Columns&amp;quot;&quot;/&gt;&lt;property id=&quot;20307&quot; value=&quot;404&quot;/&gt;&lt;/object&gt;&lt;object type=&quot;3&quot; unique_id=&quot;10026&quot;&gt;&lt;property id=&quot;20148&quot; value=&quot;5&quot;/&gt;&lt;property id=&quot;20300&quot; value=&quot;Slide 23 - &amp;quot;Slides with Tables&amp;quot;&quot;/&gt;&lt;property id=&quot;20307&quot; value=&quot;414&quot;/&gt;&lt;/object&gt;&lt;object type=&quot;3&quot; unique_id=&quot;10027&quot;&gt;&lt;property id=&quot;20148&quot; value=&quot;5&quot;/&gt;&lt;property id=&quot;20300&quot; value=&quot;Slide 24 - &amp;quot;Chart Color Palette&amp;quot;&quot;/&gt;&lt;property id=&quot;20307&quot; value=&quot;358&quot;/&gt;&lt;/object&gt;&lt;object type=&quot;3&quot; unique_id=&quot;10028&quot;&gt;&lt;property id=&quot;20148&quot; value=&quot;5&quot;/&gt;&lt;property id=&quot;20300&quot; value=&quot;Slide 25 - &amp;quot;Bar Chart Style &amp;quot;&quot;/&gt;&lt;property id=&quot;20307&quot; value=&quot;438&quot;/&gt;&lt;/object&gt;&lt;object type=&quot;3&quot; unique_id=&quot;10029&quot;&gt;&lt;property id=&quot;20148&quot; value=&quot;5&quot;/&gt;&lt;property id=&quot;20300&quot; value=&quot;Slide 26 - &amp;quot;Pie Chart Style &amp;quot;&quot;/&gt;&lt;property id=&quot;20307&quot; value=&quot;439&quot;/&gt;&lt;/object&gt;&lt;object type=&quot;3&quot; unique_id=&quot;10030&quot;&gt;&lt;property id=&quot;20148&quot; value=&quot;5&quot;/&gt;&lt;property id=&quot;20300&quot; value=&quot;Slide 27&quot;/&gt;&lt;property id=&quot;20307&quot; value=&quot;440&quot;/&gt;&lt;/object&gt;&lt;object type=&quot;3&quot; unique_id=&quot;10031&quot;&gt;&lt;property id=&quot;20148&quot; value=&quot;5&quot;/&gt;&lt;property id=&quot;20300&quot; value=&quot;Slide 28&quot;/&gt;&lt;property id=&quot;20307&quot; value=&quot;441&quot;/&gt;&lt;/object&gt;&lt;object type=&quot;3&quot; unique_id=&quot;10032&quot;&gt;&lt;property id=&quot;20148&quot; value=&quot;5&quot;/&gt;&lt;property id=&quot;20300&quot; value=&quot;Slide 29&quot;/&gt;&lt;property id=&quot;20307&quot; value=&quot;442&quot;/&gt;&lt;/object&gt;&lt;object type=&quot;3&quot; unique_id=&quot;10033&quot;&gt;&lt;property id=&quot;20148&quot; value=&quot;5&quot;/&gt;&lt;property id=&quot;20300&quot; value=&quot;Slide 30&quot;/&gt;&lt;property id=&quot;20307&quot; value=&quot;443&quot;/&gt;&lt;/object&gt;&lt;object type=&quot;3&quot; unique_id=&quot;10034&quot;&gt;&lt;property id=&quot;20148&quot; value=&quot;5&quot;/&gt;&lt;property id=&quot;20300&quot; value=&quot;Slide 31&quot;/&gt;&lt;property id=&quot;20307&quot; value=&quot;444&quot;/&gt;&lt;/object&gt;&lt;object type=&quot;3&quot; unique_id=&quot;10563&quot;&gt;&lt;property id=&quot;20148&quot; value=&quot;5&quot;/&gt;&lt;property id=&quot;20300&quot; value=&quot;Slide 32&quot;/&gt;&lt;property id=&quot;20307&quot; value=&quot;44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itrix_Corporate_Template">
  <a:themeElements>
    <a:clrScheme name="Citrix Keynote Colors">
      <a:dk1>
        <a:srgbClr val="3E4554"/>
      </a:dk1>
      <a:lt1>
        <a:srgbClr val="FFFFFF"/>
      </a:lt1>
      <a:dk2>
        <a:srgbClr val="0040A8"/>
      </a:dk2>
      <a:lt2>
        <a:srgbClr val="478DFF"/>
      </a:lt2>
      <a:accent1>
        <a:srgbClr val="0175B0"/>
      </a:accent1>
      <a:accent2>
        <a:srgbClr val="772432"/>
      </a:accent2>
      <a:accent3>
        <a:srgbClr val="CE8E00"/>
      </a:accent3>
      <a:accent4>
        <a:srgbClr val="007934"/>
      </a:accent4>
      <a:accent5>
        <a:srgbClr val="008B95"/>
      </a:accent5>
      <a:accent6>
        <a:srgbClr val="E7A300"/>
      </a:accent6>
      <a:hlink>
        <a:srgbClr val="FFB001"/>
      </a:hlink>
      <a:folHlink>
        <a:srgbClr val="616C8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B95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5400" algn="ctr">
          <a:solidFill>
            <a:srgbClr val="008B95"/>
          </a:solidFill>
          <a:round/>
          <a:headEnd/>
          <a:tailEnd type="triangle" w="lg" len="lg"/>
        </a:ln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0000"/>
        </a:accent1>
        <a:accent2>
          <a:srgbClr val="00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002D8A"/>
        </a:accent6>
        <a:hlink>
          <a:srgbClr val="FFB4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0000"/>
        </a:accent1>
        <a:accent2>
          <a:srgbClr val="00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002D8A"/>
        </a:accent6>
        <a:hlink>
          <a:srgbClr val="FFB4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5">
        <a:dk1>
          <a:srgbClr val="000000"/>
        </a:dk1>
        <a:lt1>
          <a:srgbClr val="FFFFFF"/>
        </a:lt1>
        <a:dk2>
          <a:srgbClr val="000000"/>
        </a:dk2>
        <a:lt2>
          <a:srgbClr val="737B87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6">
        <a:dk1>
          <a:srgbClr val="000000"/>
        </a:dk1>
        <a:lt1>
          <a:srgbClr val="FFFFFF"/>
        </a:lt1>
        <a:dk2>
          <a:srgbClr val="000000"/>
        </a:dk2>
        <a:lt2>
          <a:srgbClr val="616C85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09475075D1EC4F9092E38AB1863E19" ma:contentTypeVersion="0" ma:contentTypeDescription="Create a new document." ma:contentTypeScope="" ma:versionID="225f4bcaf6bc003c4e71918737f166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C75610D6-777D-44C8-A6FC-04D5CF89C8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84C1BB-BC45-4998-911A-B570503E2F8C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C3D7DD9-8023-4762-B9C0-3DA90E0CA1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18859</TotalTime>
  <Words>1922</Words>
  <Application>Microsoft Office PowerPoint</Application>
  <PresentationFormat>Custom</PresentationFormat>
  <Paragraphs>349</Paragraphs>
  <Slides>29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Citrix_Corporate_Template</vt:lpstr>
      <vt:lpstr>XD 5.6  Overview</vt:lpstr>
      <vt:lpstr>What is Ibiza?</vt:lpstr>
      <vt:lpstr>Background - BIG News!!!</vt:lpstr>
      <vt:lpstr>Press Release - The Great VDI Tradeoff </vt:lpstr>
      <vt:lpstr>The Great VDI Tradeoff - Questions to be answered…</vt:lpstr>
      <vt:lpstr>Key Requirements</vt:lpstr>
      <vt:lpstr>Host and Component Requirements</vt:lpstr>
      <vt:lpstr>Host Requirements </vt:lpstr>
      <vt:lpstr>Component Requirements (1/2)</vt:lpstr>
      <vt:lpstr>Personal vDisk (PvD)</vt:lpstr>
      <vt:lpstr>Personal vDisk Integration</vt:lpstr>
      <vt:lpstr>VDI Desktop Models – Assigned Desktops</vt:lpstr>
      <vt:lpstr>VDI Desktop Models – Pooled Desktops</vt:lpstr>
      <vt:lpstr>Citrix Personal vDisk</vt:lpstr>
      <vt:lpstr>PvD Disks</vt:lpstr>
      <vt:lpstr>PvD Storage Architecture </vt:lpstr>
      <vt:lpstr>PvD Advantages </vt:lpstr>
      <vt:lpstr>Installation </vt:lpstr>
      <vt:lpstr>Install or Upgrade? </vt:lpstr>
      <vt:lpstr>Upgrade </vt:lpstr>
      <vt:lpstr>Personal vDisk Installation </vt:lpstr>
      <vt:lpstr>Virtual Desktop Agent Installation (1/2) </vt:lpstr>
      <vt:lpstr>Virtual Desktop Agent Installation (1/2) </vt:lpstr>
      <vt:lpstr>What is installed?</vt:lpstr>
      <vt:lpstr>Controller Installation/Upgrade </vt:lpstr>
      <vt:lpstr>Managing XenDesktop 5.6 – Post Installation (1/2)</vt:lpstr>
      <vt:lpstr>Managing XenDesktop 5.6 – Post Installation (1/2)</vt:lpstr>
      <vt:lpstr>Managing XenDesktop 5.6 – Post Installation (2/2)</vt:lpstr>
      <vt:lpstr>Workflow</vt:lpstr>
    </vt:vector>
  </TitlesOfParts>
  <Company>Citrix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Citrix PowerPoint Master (Widescreen) April 2007</dc:title>
  <dc:creator>Marisa Serapio</dc:creator>
  <cp:lastModifiedBy>admin</cp:lastModifiedBy>
  <cp:revision>1174</cp:revision>
  <dcterms:created xsi:type="dcterms:W3CDTF">2009-06-11T00:03:58Z</dcterms:created>
  <dcterms:modified xsi:type="dcterms:W3CDTF">2012-03-04T21:47:57Z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0x0101004F09475075D1EC4F9092E38AB1863E19</vt:lpwstr>
  </property>
</Properties>
</file>